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71" r:id="rId7"/>
    <p:sldId id="260" r:id="rId8"/>
    <p:sldId id="272" r:id="rId9"/>
    <p:sldId id="273" r:id="rId10"/>
    <p:sldId id="261" r:id="rId11"/>
    <p:sldId id="262" r:id="rId12"/>
    <p:sldId id="263" r:id="rId13"/>
    <p:sldId id="264" r:id="rId14"/>
    <p:sldId id="265" r:id="rId15"/>
    <p:sldId id="279" r:id="rId16"/>
    <p:sldId id="276" r:id="rId17"/>
    <p:sldId id="278" r:id="rId18"/>
    <p:sldId id="277" r:id="rId19"/>
    <p:sldId id="280" r:id="rId20"/>
    <p:sldId id="281" r:id="rId21"/>
    <p:sldId id="266" r:id="rId22"/>
    <p:sldId id="267" r:id="rId23"/>
    <p:sldId id="268" r:id="rId24"/>
    <p:sldId id="269" r:id="rId25"/>
    <p:sldId id="270" r:id="rId26"/>
  </p:sldIdLst>
  <p:sldSz cx="9144000" cy="5143500" type="screen16x9"/>
  <p:notesSz cx="6858000" cy="9144000"/>
  <p:embeddedFontLst>
    <p:embeddedFont>
      <p:font typeface="Play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647B167-5D44-4B21-BBC2-D34506D703D4}">
  <a:tblStyle styleId="{4647B167-5D44-4B21-BBC2-D34506D703D4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tcBdr/>
        <a:fill>
          <a:solidFill>
            <a:srgbClr val="CAD1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1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b8fccab93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ab8fccab93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ab8fccab93_2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3ab8fccab93_2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ab8fccab93_2_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g3ab8fccab93_2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ab8fccab93_2_5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3ab8fccab93_2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b8fccab93_2_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3ab8fccab93_2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505CD0CA-66D9-84E1-8B35-8EFE6DDA2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b8fccab93_2_549:notes">
            <a:extLst>
              <a:ext uri="{FF2B5EF4-FFF2-40B4-BE49-F238E27FC236}">
                <a16:creationId xmlns:a16="http://schemas.microsoft.com/office/drawing/2014/main" id="{FFF26E5E-6C30-655B-5A9B-2385DECE89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3ab8fccab93_2_549:notes">
            <a:extLst>
              <a:ext uri="{FF2B5EF4-FFF2-40B4-BE49-F238E27FC236}">
                <a16:creationId xmlns:a16="http://schemas.microsoft.com/office/drawing/2014/main" id="{1DE74523-31E7-CE8D-BD56-0251BD8F80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067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DADD8667-0F82-E728-E2F8-F3F2CE4BF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b8fccab93_2_549:notes">
            <a:extLst>
              <a:ext uri="{FF2B5EF4-FFF2-40B4-BE49-F238E27FC236}">
                <a16:creationId xmlns:a16="http://schemas.microsoft.com/office/drawing/2014/main" id="{FD473DD7-64CF-865C-9BA7-B04F47D2FF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3ab8fccab93_2_549:notes">
            <a:extLst>
              <a:ext uri="{FF2B5EF4-FFF2-40B4-BE49-F238E27FC236}">
                <a16:creationId xmlns:a16="http://schemas.microsoft.com/office/drawing/2014/main" id="{1C517588-1CBE-87F5-6227-DC3F4FAFE4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5613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7B08D77F-D281-4425-2BBD-C5E503048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b8fccab93_2_549:notes">
            <a:extLst>
              <a:ext uri="{FF2B5EF4-FFF2-40B4-BE49-F238E27FC236}">
                <a16:creationId xmlns:a16="http://schemas.microsoft.com/office/drawing/2014/main" id="{062E4CAC-BEFB-5441-3470-82B9B52040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3ab8fccab93_2_549:notes">
            <a:extLst>
              <a:ext uri="{FF2B5EF4-FFF2-40B4-BE49-F238E27FC236}">
                <a16:creationId xmlns:a16="http://schemas.microsoft.com/office/drawing/2014/main" id="{2D5E87D9-AB17-4DD4-D24A-2A34ABE416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675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630E6BFD-4C54-9EC3-E103-C93C533F3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b8fccab93_2_549:notes">
            <a:extLst>
              <a:ext uri="{FF2B5EF4-FFF2-40B4-BE49-F238E27FC236}">
                <a16:creationId xmlns:a16="http://schemas.microsoft.com/office/drawing/2014/main" id="{85020DA9-0DC2-4D77-9ECE-0C74E50C6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3ab8fccab93_2_549:notes">
            <a:extLst>
              <a:ext uri="{FF2B5EF4-FFF2-40B4-BE49-F238E27FC236}">
                <a16:creationId xmlns:a16="http://schemas.microsoft.com/office/drawing/2014/main" id="{2F8CE533-F7B4-9869-6C35-ED48A4E5DE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602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99DDECFC-ADFF-2881-E8C1-F0B8AFFE4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b8fccab93_2_549:notes">
            <a:extLst>
              <a:ext uri="{FF2B5EF4-FFF2-40B4-BE49-F238E27FC236}">
                <a16:creationId xmlns:a16="http://schemas.microsoft.com/office/drawing/2014/main" id="{C21F1411-5A46-ED7B-D0CA-ABB8444F1A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3ab8fccab93_2_549:notes">
            <a:extLst>
              <a:ext uri="{FF2B5EF4-FFF2-40B4-BE49-F238E27FC236}">
                <a16:creationId xmlns:a16="http://schemas.microsoft.com/office/drawing/2014/main" id="{57FA5D91-D27E-F251-AA6E-DD49664E2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8208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>
          <a:extLst>
            <a:ext uri="{FF2B5EF4-FFF2-40B4-BE49-F238E27FC236}">
              <a16:creationId xmlns:a16="http://schemas.microsoft.com/office/drawing/2014/main" id="{8119431B-3906-CD1F-D981-F114BC65D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ab8fccab93_2_549:notes">
            <a:extLst>
              <a:ext uri="{FF2B5EF4-FFF2-40B4-BE49-F238E27FC236}">
                <a16:creationId xmlns:a16="http://schemas.microsoft.com/office/drawing/2014/main" id="{44293C46-4847-CC79-B2B2-8F5FCD384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3ab8fccab93_2_549:notes">
            <a:extLst>
              <a:ext uri="{FF2B5EF4-FFF2-40B4-BE49-F238E27FC236}">
                <a16:creationId xmlns:a16="http://schemas.microsoft.com/office/drawing/2014/main" id="{07BDDE85-DEE4-A041-EAEA-044B9C8E38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386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b8fccab93_2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ab8fccab93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ab8fccab93_2_5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3ab8fccab93_2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ab8fccab93_2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3ab8fccab93_2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ab8fccab93_2_5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3ab8fccab93_2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ab8fccab93_2_6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3ab8fccab93_2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ab8fccab93_2_6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3ab8fccab93_2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ab8fccab93_2_4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3ab8fccab93_2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b8fccab93_2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3ab8fccab93_2_4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3ab8fccab93_2_4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>
          <a:extLst>
            <a:ext uri="{FF2B5EF4-FFF2-40B4-BE49-F238E27FC236}">
              <a16:creationId xmlns:a16="http://schemas.microsoft.com/office/drawing/2014/main" id="{65818CEF-7E36-2D97-9BD8-87131E491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b8fccab93_2_475:notes">
            <a:extLst>
              <a:ext uri="{FF2B5EF4-FFF2-40B4-BE49-F238E27FC236}">
                <a16:creationId xmlns:a16="http://schemas.microsoft.com/office/drawing/2014/main" id="{0C23A37E-163D-E97A-14A3-775A6614C9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3ab8fccab93_2_475:notes">
            <a:extLst>
              <a:ext uri="{FF2B5EF4-FFF2-40B4-BE49-F238E27FC236}">
                <a16:creationId xmlns:a16="http://schemas.microsoft.com/office/drawing/2014/main" id="{14DAF2AE-E1E7-AEE7-4894-AA5D587544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904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b8fccab93_2_4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3ab8fccab93_2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>
          <a:extLst>
            <a:ext uri="{FF2B5EF4-FFF2-40B4-BE49-F238E27FC236}">
              <a16:creationId xmlns:a16="http://schemas.microsoft.com/office/drawing/2014/main" id="{EAFBAD13-D6A1-E5A7-9C77-701900BDF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b8fccab93_2_475:notes">
            <a:extLst>
              <a:ext uri="{FF2B5EF4-FFF2-40B4-BE49-F238E27FC236}">
                <a16:creationId xmlns:a16="http://schemas.microsoft.com/office/drawing/2014/main" id="{1E1A7E52-4F0C-A915-B854-1442A92BD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3ab8fccab93_2_475:notes">
            <a:extLst>
              <a:ext uri="{FF2B5EF4-FFF2-40B4-BE49-F238E27FC236}">
                <a16:creationId xmlns:a16="http://schemas.microsoft.com/office/drawing/2014/main" id="{C4E33A6B-8682-C0B5-84EA-1254FDD347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66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>
          <a:extLst>
            <a:ext uri="{FF2B5EF4-FFF2-40B4-BE49-F238E27FC236}">
              <a16:creationId xmlns:a16="http://schemas.microsoft.com/office/drawing/2014/main" id="{B9D7CFEB-E7CB-3A8F-634B-9ABA69538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ab8fccab93_2_475:notes">
            <a:extLst>
              <a:ext uri="{FF2B5EF4-FFF2-40B4-BE49-F238E27FC236}">
                <a16:creationId xmlns:a16="http://schemas.microsoft.com/office/drawing/2014/main" id="{DC491301-96EA-D5A3-EEE3-EECC4F206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3ab8fccab93_2_475:notes">
            <a:extLst>
              <a:ext uri="{FF2B5EF4-FFF2-40B4-BE49-F238E27FC236}">
                <a16:creationId xmlns:a16="http://schemas.microsoft.com/office/drawing/2014/main" id="{BE159A69-CD34-812C-709C-43DB9E32BE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544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b8fccab93_2_4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3ab8fccab93_2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Play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500"/>
              <a:buNone/>
              <a:defRPr sz="15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400"/>
              <a:buNone/>
              <a:defRPr sz="14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57575"/>
              </a:buClr>
              <a:buSzPts val="1200"/>
              <a:buNone/>
              <a:defRPr sz="12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  <a:defRPr sz="33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5"/>
          <p:cNvSpPr/>
          <p:nvPr/>
        </p:nvSpPr>
        <p:spPr>
          <a:xfrm rot="10800000">
            <a:off x="-8792" y="-1"/>
            <a:ext cx="9169465" cy="5151053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F4861"/>
              </a:gs>
            </a:gsLst>
            <a:lin ang="4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/>
          <p:nvPr/>
        </p:nvSpPr>
        <p:spPr>
          <a:xfrm rot="10800000" flipH="1">
            <a:off x="331469" y="-2"/>
            <a:ext cx="8829202" cy="5151056"/>
          </a:xfrm>
          <a:prstGeom prst="rect">
            <a:avLst/>
          </a:prstGeom>
          <a:gradFill>
            <a:gsLst>
              <a:gs pos="0">
                <a:srgbClr val="0A3041">
                  <a:alpha val="82745"/>
                </a:srgbClr>
              </a:gs>
              <a:gs pos="21000">
                <a:srgbClr val="0A3041">
                  <a:alpha val="82745"/>
                </a:srgbClr>
              </a:gs>
              <a:gs pos="100000">
                <a:srgbClr val="156082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5"/>
          <p:cNvSpPr/>
          <p:nvPr/>
        </p:nvSpPr>
        <p:spPr>
          <a:xfrm rot="10800000">
            <a:off x="-11400" y="0"/>
            <a:ext cx="2717530" cy="5151054"/>
          </a:xfrm>
          <a:prstGeom prst="rect">
            <a:avLst/>
          </a:prstGeom>
          <a:gradFill>
            <a:gsLst>
              <a:gs pos="0">
                <a:srgbClr val="0F4861">
                  <a:alpha val="0"/>
                </a:srgbClr>
              </a:gs>
              <a:gs pos="99000">
                <a:srgbClr val="000000">
                  <a:alpha val="40784"/>
                </a:srgbClr>
              </a:gs>
              <a:gs pos="100000">
                <a:srgbClr val="000000">
                  <a:alpha val="40784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/>
          <p:nvPr/>
        </p:nvSpPr>
        <p:spPr>
          <a:xfrm flipH="1">
            <a:off x="-11906" y="-2"/>
            <a:ext cx="9175186" cy="5151057"/>
          </a:xfrm>
          <a:prstGeom prst="rect">
            <a:avLst/>
          </a:prstGeom>
          <a:gradFill>
            <a:gsLst>
              <a:gs pos="0">
                <a:srgbClr val="0F4861">
                  <a:alpha val="0"/>
                </a:srgbClr>
              </a:gs>
              <a:gs pos="3000">
                <a:srgbClr val="0F4861">
                  <a:alpha val="0"/>
                </a:srgbClr>
              </a:gs>
              <a:gs pos="100000">
                <a:srgbClr val="000000">
                  <a:alpha val="72941"/>
                </a:srgbClr>
              </a:gs>
            </a:gsLst>
            <a:lin ang="17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 rot="5400000" flipH="1">
            <a:off x="3363250" y="-646368"/>
            <a:ext cx="5146448" cy="6448394"/>
          </a:xfrm>
          <a:prstGeom prst="rect">
            <a:avLst/>
          </a:prstGeom>
          <a:gradFill>
            <a:gsLst>
              <a:gs pos="0">
                <a:srgbClr val="0F4861">
                  <a:alpha val="0"/>
                </a:srgbClr>
              </a:gs>
              <a:gs pos="3000">
                <a:srgbClr val="0F4861">
                  <a:alpha val="0"/>
                </a:srgbClr>
              </a:gs>
              <a:gs pos="100000">
                <a:srgbClr val="000000">
                  <a:alpha val="26666"/>
                </a:srgbClr>
              </a:gs>
            </a:gsLst>
            <a:lin ang="13800001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/>
          <p:nvPr/>
        </p:nvSpPr>
        <p:spPr>
          <a:xfrm rot="5993193">
            <a:off x="890229" y="816787"/>
            <a:ext cx="3725650" cy="3741293"/>
          </a:xfrm>
          <a:prstGeom prst="ellipse">
            <a:avLst/>
          </a:prstGeom>
          <a:gradFill>
            <a:gsLst>
              <a:gs pos="0">
                <a:srgbClr val="156082">
                  <a:alpha val="25882"/>
                </a:srgbClr>
              </a:gs>
              <a:gs pos="85000">
                <a:srgbClr val="43AFE2">
                  <a:alpha val="0"/>
                </a:srgbClr>
              </a:gs>
              <a:gs pos="100000">
                <a:srgbClr val="43AFE2">
                  <a:alpha val="0"/>
                </a:srgbClr>
              </a:gs>
            </a:gsLst>
            <a:lin ang="14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ctrTitle"/>
          </p:nvPr>
        </p:nvSpPr>
        <p:spPr>
          <a:xfrm>
            <a:off x="3121925" y="614238"/>
            <a:ext cx="5036024" cy="238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"/>
              <a:buNone/>
            </a:pPr>
            <a:r>
              <a:rPr lang="en" sz="3600">
                <a:solidFill>
                  <a:srgbClr val="FFFFFF"/>
                </a:solidFill>
              </a:rPr>
              <a:t>LinkedOut</a:t>
            </a:r>
            <a:endParaRPr/>
          </a:p>
        </p:txBody>
      </p:sp>
      <p:sp>
        <p:nvSpPr>
          <p:cNvPr id="137" name="Google Shape;137;p25"/>
          <p:cNvSpPr/>
          <p:nvPr/>
        </p:nvSpPr>
        <p:spPr>
          <a:xfrm flipH="1">
            <a:off x="-2" y="3367582"/>
            <a:ext cx="9163283" cy="1783471"/>
          </a:xfrm>
          <a:prstGeom prst="rect">
            <a:avLst/>
          </a:prstGeom>
          <a:gradFill>
            <a:gsLst>
              <a:gs pos="0">
                <a:srgbClr val="0F4861">
                  <a:alpha val="49803"/>
                </a:srgbClr>
              </a:gs>
              <a:gs pos="99000">
                <a:srgbClr val="000000">
                  <a:alpha val="33725"/>
                </a:srgbClr>
              </a:gs>
              <a:gs pos="100000">
                <a:srgbClr val="000000">
                  <a:alpha val="33725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3214048" y="3720721"/>
            <a:ext cx="5291920" cy="80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</a:pPr>
            <a:r>
              <a:rPr lang="en" sz="800">
                <a:solidFill>
                  <a:srgbClr val="FFFFFF"/>
                </a:solidFill>
              </a:rPr>
              <a:t>Quan Nguyen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</a:pPr>
            <a:r>
              <a:rPr lang="en" sz="800">
                <a:solidFill>
                  <a:srgbClr val="FFFFFF"/>
                </a:solidFill>
              </a:rPr>
              <a:t>David Liu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</a:pPr>
            <a:r>
              <a:rPr lang="en" sz="800">
                <a:solidFill>
                  <a:srgbClr val="FFFFFF"/>
                </a:solidFill>
              </a:rPr>
              <a:t>Khussal Pradhan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</a:pPr>
            <a:r>
              <a:rPr lang="en" sz="800">
                <a:solidFill>
                  <a:srgbClr val="FFFFFF"/>
                </a:solidFill>
              </a:rPr>
              <a:t>Aurora Jitrskul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1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1"/>
          <p:cNvSpPr/>
          <p:nvPr/>
        </p:nvSpPr>
        <p:spPr>
          <a:xfrm rot="5400000" flipH="1">
            <a:off x="-1057563" y="1057561"/>
            <a:ext cx="5143500" cy="3028377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0F4861"/>
              </a:gs>
            </a:gsLst>
            <a:lin ang="3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1"/>
          <p:cNvSpPr/>
          <p:nvPr/>
        </p:nvSpPr>
        <p:spPr>
          <a:xfrm rot="5400000" flipH="1">
            <a:off x="-1057564" y="1065164"/>
            <a:ext cx="51434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156082">
                  <a:alpha val="45882"/>
                </a:srgbClr>
              </a:gs>
              <a:gs pos="100000">
                <a:srgbClr val="156082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1"/>
          <p:cNvSpPr/>
          <p:nvPr/>
        </p:nvSpPr>
        <p:spPr>
          <a:xfrm rot="5400000" flipH="1">
            <a:off x="575942" y="2691064"/>
            <a:ext cx="1876484" cy="3028381"/>
          </a:xfrm>
          <a:prstGeom prst="rect">
            <a:avLst/>
          </a:prstGeom>
          <a:gradFill>
            <a:gsLst>
              <a:gs pos="0">
                <a:srgbClr val="156082">
                  <a:alpha val="28627"/>
                </a:srgbClr>
              </a:gs>
              <a:gs pos="2000">
                <a:srgbClr val="156082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1"/>
          <p:cNvSpPr/>
          <p:nvPr/>
        </p:nvSpPr>
        <p:spPr>
          <a:xfrm rot="-964587">
            <a:off x="-376303" y="727289"/>
            <a:ext cx="2925268" cy="313421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156082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1"/>
          <p:cNvSpPr/>
          <p:nvPr/>
        </p:nvSpPr>
        <p:spPr>
          <a:xfrm rot="5400000" flipH="1">
            <a:off x="-1057570" y="1049957"/>
            <a:ext cx="5143502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3AFE2">
                  <a:alpha val="10980"/>
                </a:srgbClr>
              </a:gs>
              <a:gs pos="100000">
                <a:srgbClr val="43AFE2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1"/>
          <p:cNvSpPr txBox="1">
            <a:spLocks noGrp="1"/>
          </p:cNvSpPr>
          <p:nvPr>
            <p:ph type="title"/>
          </p:nvPr>
        </p:nvSpPr>
        <p:spPr>
          <a:xfrm>
            <a:off x="350041" y="440141"/>
            <a:ext cx="2401025" cy="2540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"/>
              <a:buNone/>
            </a:pPr>
            <a:r>
              <a:rPr lang="en" sz="3000">
                <a:solidFill>
                  <a:srgbClr val="FFFFFF"/>
                </a:solidFill>
              </a:rPr>
              <a:t>Framework and Tool Used</a:t>
            </a:r>
            <a:endParaRPr/>
          </a:p>
        </p:txBody>
      </p:sp>
      <p:sp>
        <p:nvSpPr>
          <p:cNvPr id="571" name="Google Shape;571;p31"/>
          <p:cNvSpPr txBox="1">
            <a:spLocks noGrp="1"/>
          </p:cNvSpPr>
          <p:nvPr>
            <p:ph type="body" idx="1"/>
          </p:nvPr>
        </p:nvSpPr>
        <p:spPr>
          <a:xfrm>
            <a:off x="3607694" y="487110"/>
            <a:ext cx="4916510" cy="4159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lnSpcReduction="10000"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Ruby on Rails</a:t>
            </a:r>
            <a:r>
              <a:rPr lang="en" sz="1200"/>
              <a:t> Model-View-Controller Framework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SQLite3/PostgreSQL</a:t>
            </a:r>
            <a:r>
              <a:rPr lang="en" sz="1200"/>
              <a:t> Relational Database System  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RSpec</a:t>
            </a:r>
            <a:r>
              <a:rPr lang="en" sz="1200"/>
              <a:t> Unit and integration tests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Cucumber</a:t>
            </a:r>
            <a:r>
              <a:rPr lang="en" sz="1200"/>
              <a:t> Acceptance/BDD tests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Capybara</a:t>
            </a:r>
            <a:r>
              <a:rPr lang="en" sz="1200"/>
              <a:t> Browser automation for system tests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FactoryBot</a:t>
            </a:r>
            <a:r>
              <a:rPr lang="en" sz="1200"/>
              <a:t> Test data generation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SimpleCov</a:t>
            </a:r>
            <a:r>
              <a:rPr lang="en" sz="1200"/>
              <a:t> Code coverage reporting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Bootstrap 5</a:t>
            </a:r>
            <a:r>
              <a:rPr lang="en" sz="1200"/>
              <a:t> Responsive UI framework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/>
              <a:t> </a:t>
            </a:r>
            <a:r>
              <a:rPr lang="en" sz="1200" b="1"/>
              <a:t>Stimulus.js</a:t>
            </a:r>
            <a:r>
              <a:rPr lang="en" sz="1200"/>
              <a:t> Lightweight JavaScript framework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Turbo Rails</a:t>
            </a:r>
            <a:r>
              <a:rPr lang="en" sz="1200"/>
              <a:t> Fast page transitions 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Custom TAMU Theme</a:t>
            </a:r>
            <a:r>
              <a:rPr lang="en" sz="1200"/>
              <a:t> Brand-consistent styling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Action Mailer</a:t>
            </a:r>
            <a:r>
              <a:rPr lang="en" sz="1200"/>
              <a:t> Email delivery system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Active Storage</a:t>
            </a:r>
            <a:r>
              <a:rPr lang="en" sz="1200"/>
              <a:t> File upload management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Mailtrap (Dev) / SendGrid (Prod)</a:t>
            </a:r>
            <a:r>
              <a:rPr lang="en" sz="1200"/>
              <a:t> SMTP services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Heroku</a:t>
            </a:r>
            <a:r>
              <a:rPr lang="en" sz="1200"/>
              <a:t> Production hosting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</a:pPr>
            <a:r>
              <a:rPr lang="en" sz="1200" b="1"/>
              <a:t>GitHub Actions (Optional)</a:t>
            </a:r>
            <a:r>
              <a:rPr lang="en" sz="1200"/>
              <a:t> CI/CD pipeline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2"/>
          <p:cNvSpPr txBox="1">
            <a:spLocks noGrp="1"/>
          </p:cNvSpPr>
          <p:nvPr>
            <p:ph type="title"/>
          </p:nvPr>
        </p:nvSpPr>
        <p:spPr>
          <a:xfrm>
            <a:off x="630936" y="192024"/>
            <a:ext cx="7879842" cy="76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Design Pattern Used</a:t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649465" y="1225877"/>
            <a:ext cx="7838694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2"/>
          <p:cNvSpPr/>
          <p:nvPr/>
        </p:nvSpPr>
        <p:spPr>
          <a:xfrm rot="10800000" flipH="1">
            <a:off x="630936" y="1153632"/>
            <a:ext cx="1405093" cy="8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0" name="Google Shape;580;p32"/>
          <p:cNvGrpSpPr/>
          <p:nvPr/>
        </p:nvGrpSpPr>
        <p:grpSpPr>
          <a:xfrm>
            <a:off x="628650" y="1446056"/>
            <a:ext cx="7886700" cy="3265430"/>
            <a:chOff x="0" y="1808"/>
            <a:chExt cx="10515600" cy="4353906"/>
          </a:xfrm>
        </p:grpSpPr>
        <p:sp>
          <p:nvSpPr>
            <p:cNvPr id="581" name="Google Shape;581;p32"/>
            <p:cNvSpPr/>
            <p:nvPr/>
          </p:nvSpPr>
          <p:spPr>
            <a:xfrm>
              <a:off x="0" y="1808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rgbClr val="E9713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77275" y="208046"/>
              <a:ext cx="504136" cy="50413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058686" y="180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 txBox="1"/>
            <p:nvPr/>
          </p:nvSpPr>
          <p:spPr>
            <a:xfrm>
              <a:off x="1058686" y="180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750" tIns="72750" rIns="72750" bIns="7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MVC (Model-View-Controller)</a:t>
              </a:r>
              <a:b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Core Rails pattern for separation of concerns</a:t>
              </a:r>
              <a:endPara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0" y="1147573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rgbClr val="176B2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277275" y="1353811"/>
              <a:ext cx="504136" cy="50413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1058686" y="114757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 txBox="1"/>
            <p:nvPr/>
          </p:nvSpPr>
          <p:spPr>
            <a:xfrm>
              <a:off x="1058686" y="114757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750" tIns="72750" rIns="72750" bIns="7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Secure Token Pattern</a:t>
              </a:r>
              <a:b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Used for email verification</a:t>
              </a:r>
              <a:endPara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0" y="2293338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rgbClr val="0C9ED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277275" y="2499576"/>
              <a:ext cx="504136" cy="50413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1058686" y="229333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 txBox="1"/>
            <p:nvPr/>
          </p:nvSpPr>
          <p:spPr>
            <a:xfrm>
              <a:off x="1058686" y="2293338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750" tIns="72750" rIns="72750" bIns="7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Callback Pattern</a:t>
              </a:r>
              <a:b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Used for maintaining data integrity</a:t>
              </a:r>
              <a: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0" y="3439103"/>
              <a:ext cx="10515600" cy="916611"/>
            </a:xfrm>
            <a:prstGeom prst="roundRect">
              <a:avLst>
                <a:gd name="adj" fmla="val 10000"/>
              </a:avLst>
            </a:prstGeom>
            <a:solidFill>
              <a:srgbClr val="A0289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277275" y="3645341"/>
              <a:ext cx="504136" cy="50413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058686" y="343910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 txBox="1"/>
            <p:nvPr/>
          </p:nvSpPr>
          <p:spPr>
            <a:xfrm>
              <a:off x="1058686" y="3439103"/>
              <a:ext cx="9456913" cy="916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750" tIns="72750" rIns="72750" bIns="72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None/>
              </a:pPr>
              <a: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Authorization Filter Pattern</a:t>
              </a:r>
              <a:br>
                <a:rPr lang="en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7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Used for access control</a:t>
              </a:r>
              <a:endPara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3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3"/>
          <p:cNvSpPr/>
          <p:nvPr/>
        </p:nvSpPr>
        <p:spPr>
          <a:xfrm rot="10800000" flipH="1">
            <a:off x="6096643" y="0"/>
            <a:ext cx="3047357" cy="1182309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3"/>
          <p:cNvSpPr/>
          <p:nvPr/>
        </p:nvSpPr>
        <p:spPr>
          <a:xfrm rot="5400000">
            <a:off x="3980833" y="-3980833"/>
            <a:ext cx="1182335" cy="9144002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23000">
                <a:srgbClr val="156082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3"/>
          <p:cNvSpPr txBox="1">
            <a:spLocks noGrp="1"/>
          </p:cNvSpPr>
          <p:nvPr>
            <p:ph type="title"/>
          </p:nvPr>
        </p:nvSpPr>
        <p:spPr>
          <a:xfrm>
            <a:off x="1028698" y="261649"/>
            <a:ext cx="7533017" cy="6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"/>
              <a:buNone/>
            </a:pPr>
            <a:r>
              <a:rPr lang="en" sz="2100">
                <a:solidFill>
                  <a:srgbClr val="FFFFFF"/>
                </a:solidFill>
              </a:rPr>
              <a:t>System Design –</a:t>
            </a:r>
            <a:br>
              <a:rPr lang="en" sz="2100">
                <a:solidFill>
                  <a:srgbClr val="FFFFFF"/>
                </a:solidFill>
              </a:rPr>
            </a:br>
            <a:r>
              <a:rPr lang="en" sz="2100">
                <a:solidFill>
                  <a:srgbClr val="FFFFFF"/>
                </a:solidFill>
              </a:rPr>
              <a:t>Major Design Choices &amp; Justification</a:t>
            </a:r>
            <a:endParaRPr sz="2100">
              <a:solidFill>
                <a:srgbClr val="FFFFFF"/>
              </a:solidFill>
            </a:endParaRPr>
          </a:p>
        </p:txBody>
      </p:sp>
      <p:graphicFrame>
        <p:nvGraphicFramePr>
          <p:cNvPr id="606" name="Google Shape;606;p33"/>
          <p:cNvGraphicFramePr/>
          <p:nvPr/>
        </p:nvGraphicFramePr>
        <p:xfrm>
          <a:off x="239233" y="1347676"/>
          <a:ext cx="8676150" cy="3534100"/>
        </p:xfrm>
        <a:graphic>
          <a:graphicData uri="http://schemas.openxmlformats.org/drawingml/2006/table">
            <a:tbl>
              <a:tblPr firstRow="1" bandRow="1">
                <a:noFill/>
                <a:tableStyleId>{4647B167-5D44-4B21-BBC2-D34506D703D4}</a:tableStyleId>
              </a:tblPr>
              <a:tblGrid>
                <a:gridCol w="213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CHOICES</a:t>
                      </a:r>
                      <a:endParaRPr sz="1100"/>
                    </a:p>
                  </a:txBody>
                  <a:tcPr marL="48375" marR="48375" marT="24200" marB="2420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JUSTIFICATIONS</a:t>
                      </a:r>
                      <a:endParaRPr sz="1100"/>
                    </a:p>
                  </a:txBody>
                  <a:tcPr marL="48375" marR="48375" marT="24200" marB="2420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TAMU Email Verification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Ensures network exclusivity and trust by limiting access to verified Texas A&amp;M students and alumni.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Company Email Domain Matching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Validates employment claims by requiring company email addresses that match the company name.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JSONB for Experiences/Education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Flexible schema allows users to add unlimited work history and education entries without database migrations.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Enum for Status Management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Provides type-safe status tracking (pending/approved/rejected) with built-in query methods like </a:t>
                      </a: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request.pending?</a:t>
                      </a:r>
                      <a:r>
                        <a:rPr lang="en" sz="1000" u="none" strike="noStrike" cap="none"/>
                        <a:t>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Automatic Conversation Creation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Streamlines communication by auto-creating conversations when referral requests are approved.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Active Storage for Resumes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Scalable file upload system that works with local storage (dev) and cloud storage (production).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Kaminari Pagination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Improves performance by loading referral posts in pages rather than all at once.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F172A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u="none" strike="noStrike" cap="none">
                          <a:solidFill>
                            <a:srgbClr val="0F172A"/>
                          </a:solidFill>
                        </a:rPr>
                        <a:t>Bootstrap + Custom Theme</a:t>
                      </a:r>
                      <a:endParaRPr sz="1000" u="none" strike="noStrike" cap="none"/>
                    </a:p>
                  </a:txBody>
                  <a:tcPr marL="48375" marR="48375" marT="24200" marB="242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strike="noStrike" cap="none"/>
                        <a:t>Combines rapid development with consistent TAMU branding (maroon color scheme).</a:t>
                      </a:r>
                      <a:endParaRPr sz="1100"/>
                    </a:p>
                  </a:txBody>
                  <a:tcPr marL="48375" marR="48375" marT="24200" marB="242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51017-E0A0-38E1-9A64-5CA99B39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2" y="161494"/>
            <a:ext cx="4441370" cy="2190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181272-9B95-E39C-9F1D-DF2088E43106}"/>
              </a:ext>
            </a:extLst>
          </p:cNvPr>
          <p:cNvSpPr txBox="1"/>
          <p:nvPr/>
        </p:nvSpPr>
        <p:spPr>
          <a:xfrm>
            <a:off x="1084283" y="2362862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Sign Up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728AE-694C-1133-835A-5F43E04757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33360" y="161494"/>
            <a:ext cx="4441369" cy="2190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3EC294-EF4D-E2AD-7926-1B2DC5E69762}"/>
              </a:ext>
            </a:extLst>
          </p:cNvPr>
          <p:cNvSpPr txBox="1"/>
          <p:nvPr/>
        </p:nvSpPr>
        <p:spPr>
          <a:xfrm>
            <a:off x="5645731" y="2362862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Login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60CF5C-8D42-7A39-BFFB-031D66B033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912" y="2634355"/>
            <a:ext cx="4441369" cy="21906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E22660-C7BB-E4A1-0321-9BFF3DF9FBB8}"/>
              </a:ext>
            </a:extLst>
          </p:cNvPr>
          <p:cNvSpPr txBox="1"/>
          <p:nvPr/>
        </p:nvSpPr>
        <p:spPr>
          <a:xfrm>
            <a:off x="1084283" y="4835723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Profile Page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9628A1B2-B4CD-8027-9CFC-6670F92F3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6374" y="1327599"/>
            <a:ext cx="824346" cy="824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20B113-5C0D-0D1D-7748-93E78A7AB79B}"/>
              </a:ext>
            </a:extLst>
          </p:cNvPr>
          <p:cNvSpPr txBox="1"/>
          <p:nvPr/>
        </p:nvSpPr>
        <p:spPr>
          <a:xfrm>
            <a:off x="3856439" y="2055085"/>
            <a:ext cx="711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D.Liu</a:t>
            </a:r>
            <a:endParaRPr lang="en-US" dirty="0"/>
          </a:p>
        </p:txBody>
      </p:sp>
      <p:pic>
        <p:nvPicPr>
          <p:cNvPr id="28" name="Graphic 27" descr="User with solid fill">
            <a:extLst>
              <a:ext uri="{FF2B5EF4-FFF2-40B4-BE49-F238E27FC236}">
                <a16:creationId xmlns:a16="http://schemas.microsoft.com/office/drawing/2014/main" id="{3603EED8-A57D-1480-2A1C-696EB1EA2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744" y="1316844"/>
            <a:ext cx="824346" cy="82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8104424-641B-7306-2344-043620F2A2CC}"/>
              </a:ext>
            </a:extLst>
          </p:cNvPr>
          <p:cNvSpPr txBox="1"/>
          <p:nvPr/>
        </p:nvSpPr>
        <p:spPr>
          <a:xfrm>
            <a:off x="8297809" y="2044330"/>
            <a:ext cx="711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D.Liu</a:t>
            </a:r>
            <a:endParaRPr lang="en-US" dirty="0"/>
          </a:p>
        </p:txBody>
      </p:sp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56A921C1-CC67-6E63-2938-5C5303888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7537" y="3789705"/>
            <a:ext cx="824346" cy="8243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E411E23-3ECB-9FE3-F778-B1E780331C62}"/>
              </a:ext>
            </a:extLst>
          </p:cNvPr>
          <p:cNvSpPr txBox="1"/>
          <p:nvPr/>
        </p:nvSpPr>
        <p:spPr>
          <a:xfrm>
            <a:off x="3777602" y="4517191"/>
            <a:ext cx="711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D.Liu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3F23C3-320A-E55A-21E5-6E697C2E4C66}"/>
              </a:ext>
            </a:extLst>
          </p:cNvPr>
          <p:cNvSpPr txBox="1"/>
          <p:nvPr/>
        </p:nvSpPr>
        <p:spPr>
          <a:xfrm>
            <a:off x="5273268" y="3932415"/>
            <a:ext cx="3380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Upon first visit of </a:t>
            </a:r>
            <a:r>
              <a:rPr lang="en-US" dirty="0" err="1"/>
              <a:t>LinkedOUT</a:t>
            </a:r>
            <a:r>
              <a:rPr lang="en-US" dirty="0"/>
              <a:t>, </a:t>
            </a:r>
            <a:r>
              <a:rPr lang="en-US" dirty="0" err="1"/>
              <a:t>D.Liu</a:t>
            </a:r>
            <a:r>
              <a:rPr lang="en-US" dirty="0"/>
              <a:t> creates an account, provide the created login, and lands on the profile page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4C73A3-8DAD-3FA4-63B7-BCC98E74027E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500911" y="2516751"/>
            <a:ext cx="21448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40AD446-822F-388D-6DF3-304A8E39F6C4}"/>
              </a:ext>
            </a:extLst>
          </p:cNvPr>
          <p:cNvCxnSpPr>
            <a:cxnSpLocks/>
            <a:stCxn id="8" idx="2"/>
            <a:endCxn id="10" idx="3"/>
          </p:cNvCxnSpPr>
          <p:nvPr/>
        </p:nvCxnSpPr>
        <p:spPr>
          <a:xfrm rot="5400000">
            <a:off x="5154152" y="2029768"/>
            <a:ext cx="1059023" cy="234076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8D1340F6-DE56-0008-6B78-42B618AF4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C6FEC-CBBD-4D17-F4B6-905A3BD58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912" y="161494"/>
            <a:ext cx="4441369" cy="21906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A5AE3E-5519-4F36-C62E-18756FF38634}"/>
              </a:ext>
            </a:extLst>
          </p:cNvPr>
          <p:cNvSpPr txBox="1"/>
          <p:nvPr/>
        </p:nvSpPr>
        <p:spPr>
          <a:xfrm>
            <a:off x="1084283" y="2362862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Verification Creation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AF847-5712-B247-E7D3-CABBABB74A5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81536" y="161494"/>
            <a:ext cx="4345017" cy="2190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5CD93-FA99-59F9-F809-C684E74545AD}"/>
              </a:ext>
            </a:extLst>
          </p:cNvPr>
          <p:cNvSpPr txBox="1"/>
          <p:nvPr/>
        </p:nvSpPr>
        <p:spPr>
          <a:xfrm>
            <a:off x="5645731" y="2362862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Verification Email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B9E44-1363-A68B-3E9F-A8DA9DAD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912" y="2634355"/>
            <a:ext cx="4441369" cy="2190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EDFA0F-7204-0D9B-8C3E-CB19785783DB}"/>
              </a:ext>
            </a:extLst>
          </p:cNvPr>
          <p:cNvSpPr txBox="1"/>
          <p:nvPr/>
        </p:nvSpPr>
        <p:spPr>
          <a:xfrm>
            <a:off x="1084283" y="4835723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Verification View Page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A6DA0733-78E2-BE27-3DB7-F4A7A7D32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6374" y="1327599"/>
            <a:ext cx="824346" cy="824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150F14-FA98-1E35-0C18-A716462299DF}"/>
              </a:ext>
            </a:extLst>
          </p:cNvPr>
          <p:cNvSpPr txBox="1"/>
          <p:nvPr/>
        </p:nvSpPr>
        <p:spPr>
          <a:xfrm>
            <a:off x="3856439" y="2055085"/>
            <a:ext cx="711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D.Liu</a:t>
            </a:r>
            <a:endParaRPr lang="en-US" dirty="0"/>
          </a:p>
        </p:txBody>
      </p:sp>
      <p:pic>
        <p:nvPicPr>
          <p:cNvPr id="28" name="Graphic 27" descr="User with solid fill">
            <a:extLst>
              <a:ext uri="{FF2B5EF4-FFF2-40B4-BE49-F238E27FC236}">
                <a16:creationId xmlns:a16="http://schemas.microsoft.com/office/drawing/2014/main" id="{E20189E4-D796-CBD0-617C-4094B781E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744" y="1316844"/>
            <a:ext cx="824346" cy="82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AD2034-B441-898E-00B5-17A2FC424D46}"/>
              </a:ext>
            </a:extLst>
          </p:cNvPr>
          <p:cNvSpPr txBox="1"/>
          <p:nvPr/>
        </p:nvSpPr>
        <p:spPr>
          <a:xfrm>
            <a:off x="8297809" y="2044330"/>
            <a:ext cx="711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D.Liu</a:t>
            </a:r>
            <a:endParaRPr lang="en-US" dirty="0"/>
          </a:p>
        </p:txBody>
      </p:sp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A99C0DCD-A96F-8788-F6E0-88C747D97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7537" y="3789705"/>
            <a:ext cx="824346" cy="8243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13B02B8-C8A8-0A6B-9064-F1C8A1679E8F}"/>
              </a:ext>
            </a:extLst>
          </p:cNvPr>
          <p:cNvSpPr txBox="1"/>
          <p:nvPr/>
        </p:nvSpPr>
        <p:spPr>
          <a:xfrm>
            <a:off x="3777602" y="4517191"/>
            <a:ext cx="711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D.Liu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1DD457-3307-DA92-60A7-1A574B3A67C4}"/>
              </a:ext>
            </a:extLst>
          </p:cNvPr>
          <p:cNvSpPr txBox="1"/>
          <p:nvPr/>
        </p:nvSpPr>
        <p:spPr>
          <a:xfrm>
            <a:off x="4793987" y="3932415"/>
            <a:ext cx="4120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D.Liu</a:t>
            </a:r>
            <a:r>
              <a:rPr lang="en-US" dirty="0"/>
              <a:t> then verifies that he works for TAMU via the Verification Creation Page, then confirms the verification from his email inbox, and then views his verification from the Verification View page.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24B2B57-5E7F-8BDB-FB75-8765D25AF176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500911" y="2516751"/>
            <a:ext cx="214482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77ACD5D-C2F5-BE3B-BBA8-9AD6DA559182}"/>
              </a:ext>
            </a:extLst>
          </p:cNvPr>
          <p:cNvCxnSpPr>
            <a:cxnSpLocks/>
            <a:stCxn id="8" idx="2"/>
            <a:endCxn id="10" idx="3"/>
          </p:cNvCxnSpPr>
          <p:nvPr/>
        </p:nvCxnSpPr>
        <p:spPr>
          <a:xfrm rot="5400000">
            <a:off x="5154152" y="2029768"/>
            <a:ext cx="1059023" cy="234076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492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318698F9-293D-2B11-9770-828D9FF0E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86CD5A-EB87-F3AA-9A63-3D0AFB33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913" y="2769356"/>
            <a:ext cx="4441370" cy="208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720533-7D72-7AC2-075E-C5290442710D}"/>
              </a:ext>
            </a:extLst>
          </p:cNvPr>
          <p:cNvSpPr txBox="1"/>
          <p:nvPr/>
        </p:nvSpPr>
        <p:spPr>
          <a:xfrm>
            <a:off x="1092284" y="4828800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Dashboard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6BDC3-24C0-68D8-103A-3174B8A173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1361" y="2760656"/>
            <a:ext cx="4441369" cy="2104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DF3E7-0B44-A438-34B0-354529B2923C}"/>
              </a:ext>
            </a:extLst>
          </p:cNvPr>
          <p:cNvSpPr txBox="1"/>
          <p:nvPr/>
        </p:nvSpPr>
        <p:spPr>
          <a:xfrm>
            <a:off x="5653732" y="4835723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Creating a referral request</a:t>
            </a:r>
          </a:p>
        </p:txBody>
      </p:sp>
      <p:pic>
        <p:nvPicPr>
          <p:cNvPr id="2" name="Graphic 1" descr="User with solid fill">
            <a:extLst>
              <a:ext uri="{FF2B5EF4-FFF2-40B4-BE49-F238E27FC236}">
                <a16:creationId xmlns:a16="http://schemas.microsoft.com/office/drawing/2014/main" id="{A8EC34E7-AB7D-968A-B376-0BB3C617C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2938" y="3868464"/>
            <a:ext cx="824346" cy="8243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9FED43-8068-590A-B2ED-D7D29325A33E}"/>
              </a:ext>
            </a:extLst>
          </p:cNvPr>
          <p:cNvSpPr txBox="1"/>
          <p:nvPr/>
        </p:nvSpPr>
        <p:spPr>
          <a:xfrm>
            <a:off x="3521704" y="4552937"/>
            <a:ext cx="114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K. Pradhan</a:t>
            </a:r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678BE07A-5942-1031-326E-DB73EC29E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7291" y="3872673"/>
            <a:ext cx="824346" cy="824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DE88DA-D1F7-73C7-782A-2A17BC6AB267}"/>
              </a:ext>
            </a:extLst>
          </p:cNvPr>
          <p:cNvSpPr txBox="1"/>
          <p:nvPr/>
        </p:nvSpPr>
        <p:spPr>
          <a:xfrm>
            <a:off x="7996057" y="4557146"/>
            <a:ext cx="114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K. Pradhan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330CEE-4430-8123-AD53-7A035ECCD534}"/>
              </a:ext>
            </a:extLst>
          </p:cNvPr>
          <p:cNvSpPr txBox="1"/>
          <p:nvPr/>
        </p:nvSpPr>
        <p:spPr>
          <a:xfrm>
            <a:off x="5365193" y="1173336"/>
            <a:ext cx="299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D.Liu</a:t>
            </a:r>
            <a:r>
              <a:rPr lang="en-US" dirty="0"/>
              <a:t> creates a new referral post, which is later seen by </a:t>
            </a:r>
            <a:r>
              <a:rPr lang="en-US" dirty="0" err="1"/>
              <a:t>K.Pradhan</a:t>
            </a:r>
            <a:r>
              <a:rPr lang="en-US" dirty="0"/>
              <a:t>, who then is prompted by a referral request.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480449-3AF7-BC56-C464-A6F20A8D006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3508912" y="4982689"/>
            <a:ext cx="2144820" cy="69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3C56828-1B13-E5C6-EC80-FCF03961A30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913" y="101792"/>
            <a:ext cx="4345017" cy="21430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2452AB-577D-2490-15C3-213AFDDD4AA7}"/>
              </a:ext>
            </a:extLst>
          </p:cNvPr>
          <p:cNvSpPr txBox="1"/>
          <p:nvPr/>
        </p:nvSpPr>
        <p:spPr>
          <a:xfrm>
            <a:off x="1044108" y="2279398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Creating a referral post</a:t>
            </a:r>
          </a:p>
        </p:txBody>
      </p:sp>
      <p:pic>
        <p:nvPicPr>
          <p:cNvPr id="20" name="Graphic 19" descr="User with solid fill">
            <a:extLst>
              <a:ext uri="{FF2B5EF4-FFF2-40B4-BE49-F238E27FC236}">
                <a16:creationId xmlns:a16="http://schemas.microsoft.com/office/drawing/2014/main" id="{7D020EB8-6C43-6D71-8CF1-AF705D505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2757" y="1233380"/>
            <a:ext cx="824346" cy="8243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21B4E8-CC39-9DEA-FF38-8BF7795C357B}"/>
              </a:ext>
            </a:extLst>
          </p:cNvPr>
          <p:cNvSpPr txBox="1"/>
          <p:nvPr/>
        </p:nvSpPr>
        <p:spPr>
          <a:xfrm>
            <a:off x="4062822" y="1960866"/>
            <a:ext cx="711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D.Liu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3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D9F74135-9812-277C-4477-D143C8429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787FE3-E513-C384-2420-AF7F08A492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912" y="235705"/>
            <a:ext cx="4441370" cy="2042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E008C5-0840-6FBE-38D9-5381F832625B}"/>
              </a:ext>
            </a:extLst>
          </p:cNvPr>
          <p:cNvSpPr txBox="1"/>
          <p:nvPr/>
        </p:nvSpPr>
        <p:spPr>
          <a:xfrm>
            <a:off x="1084283" y="2293591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Created Referral Request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04904-745F-8C76-2FD3-F4EE9FFF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81536" y="161494"/>
            <a:ext cx="4345017" cy="2190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C341EB-7C37-AC58-EA69-48043E435C8E}"/>
              </a:ext>
            </a:extLst>
          </p:cNvPr>
          <p:cNvSpPr txBox="1"/>
          <p:nvPr/>
        </p:nvSpPr>
        <p:spPr>
          <a:xfrm>
            <a:off x="5273268" y="2305797"/>
            <a:ext cx="3498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Approves Request on Dashboard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BAC9F-9525-C886-4782-7E7AA46061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912" y="2634355"/>
            <a:ext cx="4441369" cy="2190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6EA260-210F-EBCC-6CC1-B2001BBA31D1}"/>
              </a:ext>
            </a:extLst>
          </p:cNvPr>
          <p:cNvSpPr txBox="1"/>
          <p:nvPr/>
        </p:nvSpPr>
        <p:spPr>
          <a:xfrm>
            <a:off x="1084283" y="4835723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Referral Request Full View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60F74BEE-0E12-4ABF-F486-6F1ECB59F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6374" y="1327599"/>
            <a:ext cx="824346" cy="824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14FDE7D-EE2E-8FE0-D2E3-6923E82BF483}"/>
              </a:ext>
            </a:extLst>
          </p:cNvPr>
          <p:cNvSpPr txBox="1"/>
          <p:nvPr/>
        </p:nvSpPr>
        <p:spPr>
          <a:xfrm>
            <a:off x="3590603" y="2044655"/>
            <a:ext cx="1255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K. Pradhan</a:t>
            </a:r>
          </a:p>
        </p:txBody>
      </p:sp>
      <p:pic>
        <p:nvPicPr>
          <p:cNvPr id="28" name="Graphic 27" descr="User with solid fill">
            <a:extLst>
              <a:ext uri="{FF2B5EF4-FFF2-40B4-BE49-F238E27FC236}">
                <a16:creationId xmlns:a16="http://schemas.microsoft.com/office/drawing/2014/main" id="{988692F4-99A0-F872-9697-89618C921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7744" y="1268353"/>
            <a:ext cx="824346" cy="82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C7498D-EA6C-3415-4BC9-19FF7E9A86C2}"/>
              </a:ext>
            </a:extLst>
          </p:cNvPr>
          <p:cNvSpPr txBox="1"/>
          <p:nvPr/>
        </p:nvSpPr>
        <p:spPr>
          <a:xfrm>
            <a:off x="8297809" y="1995839"/>
            <a:ext cx="711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D.Liu</a:t>
            </a:r>
            <a:endParaRPr lang="en-US" dirty="0"/>
          </a:p>
        </p:txBody>
      </p:sp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DA34C251-677A-0C82-B314-D59F0A307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7537" y="3789705"/>
            <a:ext cx="824346" cy="8243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985E995-E8EC-CFE9-86B9-A274799D3CFB}"/>
              </a:ext>
            </a:extLst>
          </p:cNvPr>
          <p:cNvSpPr txBox="1"/>
          <p:nvPr/>
        </p:nvSpPr>
        <p:spPr>
          <a:xfrm>
            <a:off x="3777602" y="4517191"/>
            <a:ext cx="711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D.Liu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D761E0-9DC7-AD9C-D26B-0916165A315A}"/>
              </a:ext>
            </a:extLst>
          </p:cNvPr>
          <p:cNvSpPr txBox="1"/>
          <p:nvPr/>
        </p:nvSpPr>
        <p:spPr>
          <a:xfrm>
            <a:off x="5281809" y="3863143"/>
            <a:ext cx="33805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K.Pradhan</a:t>
            </a:r>
            <a:r>
              <a:rPr lang="en-US" dirty="0"/>
              <a:t> creates a request, which is then populated on his dashboard.</a:t>
            </a:r>
          </a:p>
          <a:p>
            <a:r>
              <a:rPr lang="en-US" dirty="0" err="1"/>
              <a:t>D.Liu</a:t>
            </a:r>
            <a:r>
              <a:rPr lang="en-US" dirty="0"/>
              <a:t> approves the request from </a:t>
            </a:r>
            <a:r>
              <a:rPr lang="en-US" dirty="0" err="1"/>
              <a:t>K.Pradhan</a:t>
            </a:r>
            <a:r>
              <a:rPr lang="en-US" dirty="0"/>
              <a:t> on dashboard page. Then views the full submission.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6C5711F-5A21-149D-DB26-E215E3D62A9D}"/>
              </a:ext>
            </a:extLst>
          </p:cNvPr>
          <p:cNvCxnSpPr>
            <a:cxnSpLocks/>
            <a:stCxn id="8" idx="2"/>
            <a:endCxn id="10" idx="3"/>
          </p:cNvCxnSpPr>
          <p:nvPr/>
        </p:nvCxnSpPr>
        <p:spPr>
          <a:xfrm rot="5400000">
            <a:off x="5209798" y="1917057"/>
            <a:ext cx="1116088" cy="250912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9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6B3A680B-C119-4A47-8B18-D0EEB83F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63387-E140-410E-AE1E-9B996E3540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979" y="2769356"/>
            <a:ext cx="4139238" cy="20868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91B51-77A4-DBDF-3A52-316406008D7B}"/>
              </a:ext>
            </a:extLst>
          </p:cNvPr>
          <p:cNvSpPr txBox="1"/>
          <p:nvPr/>
        </p:nvSpPr>
        <p:spPr>
          <a:xfrm>
            <a:off x="1092284" y="4828800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Messages </a:t>
            </a:r>
            <a:r>
              <a:rPr lang="en-US" dirty="0" err="1"/>
              <a:t>K.Pradhan</a:t>
            </a:r>
            <a:r>
              <a:rPr lang="en-US" dirty="0"/>
              <a:t> 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CBEB9-9EB2-2E3A-0997-6F718DE461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1361" y="2837300"/>
            <a:ext cx="4441369" cy="1950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91DA48-2E95-2127-137E-A8DB817F64BF}"/>
              </a:ext>
            </a:extLst>
          </p:cNvPr>
          <p:cNvSpPr txBox="1"/>
          <p:nvPr/>
        </p:nvSpPr>
        <p:spPr>
          <a:xfrm>
            <a:off x="5653732" y="4835723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Conversation view page</a:t>
            </a:r>
          </a:p>
        </p:txBody>
      </p:sp>
      <p:pic>
        <p:nvPicPr>
          <p:cNvPr id="2" name="Graphic 1" descr="User with solid fill">
            <a:extLst>
              <a:ext uri="{FF2B5EF4-FFF2-40B4-BE49-F238E27FC236}">
                <a16:creationId xmlns:a16="http://schemas.microsoft.com/office/drawing/2014/main" id="{A3BDB06E-40F2-1749-6D12-A396A621E6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2938" y="3868464"/>
            <a:ext cx="824346" cy="8243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E23DFB-BBBE-92E8-BB9C-37C6BC81EEF1}"/>
              </a:ext>
            </a:extLst>
          </p:cNvPr>
          <p:cNvSpPr txBox="1"/>
          <p:nvPr/>
        </p:nvSpPr>
        <p:spPr>
          <a:xfrm>
            <a:off x="3521704" y="4552937"/>
            <a:ext cx="114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D.Liu</a:t>
            </a:r>
            <a:endParaRPr lang="en-US" dirty="0"/>
          </a:p>
        </p:txBody>
      </p:sp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C93AAF39-7AA3-E124-8A86-0565DB5F7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7291" y="3872673"/>
            <a:ext cx="824346" cy="824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9493FB-DD53-9EE2-B67A-28CC5BE91B9D}"/>
              </a:ext>
            </a:extLst>
          </p:cNvPr>
          <p:cNvSpPr txBox="1"/>
          <p:nvPr/>
        </p:nvSpPr>
        <p:spPr>
          <a:xfrm>
            <a:off x="7996057" y="4557146"/>
            <a:ext cx="114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K. Pradhan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102B6-4E01-80B1-6DCA-DE038E3A23E2}"/>
              </a:ext>
            </a:extLst>
          </p:cNvPr>
          <p:cNvSpPr txBox="1"/>
          <p:nvPr/>
        </p:nvSpPr>
        <p:spPr>
          <a:xfrm>
            <a:off x="4831793" y="549002"/>
            <a:ext cx="29925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K.Pradhan</a:t>
            </a:r>
            <a:r>
              <a:rPr lang="en-US" dirty="0"/>
              <a:t> then messages </a:t>
            </a:r>
            <a:r>
              <a:rPr lang="en-US" dirty="0" err="1"/>
              <a:t>D.Liu</a:t>
            </a:r>
            <a:r>
              <a:rPr lang="en-US" dirty="0"/>
              <a:t> about his approval. </a:t>
            </a:r>
          </a:p>
          <a:p>
            <a:r>
              <a:rPr lang="en-US" dirty="0" err="1"/>
              <a:t>D.Liu</a:t>
            </a:r>
            <a:r>
              <a:rPr lang="en-US" dirty="0"/>
              <a:t> messages </a:t>
            </a:r>
            <a:r>
              <a:rPr lang="en-US" dirty="0" err="1"/>
              <a:t>K.Pradhan</a:t>
            </a:r>
            <a:r>
              <a:rPr lang="en-US" dirty="0"/>
              <a:t> back.</a:t>
            </a:r>
          </a:p>
          <a:p>
            <a:r>
              <a:rPr lang="en-US" dirty="0" err="1"/>
              <a:t>K.Pradhan</a:t>
            </a:r>
            <a:r>
              <a:rPr lang="en-US" dirty="0"/>
              <a:t> views the conversation under the conversation view page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F8A07C-0432-F4E3-B81C-68640E11866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9913" y="159899"/>
            <a:ext cx="4345017" cy="2026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B6356E-3410-561D-F349-93994C120213}"/>
              </a:ext>
            </a:extLst>
          </p:cNvPr>
          <p:cNvSpPr txBox="1"/>
          <p:nvPr/>
        </p:nvSpPr>
        <p:spPr>
          <a:xfrm>
            <a:off x="1044108" y="2279398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Messages </a:t>
            </a:r>
            <a:r>
              <a:rPr lang="en-US" dirty="0" err="1"/>
              <a:t>D.Liu</a:t>
            </a:r>
            <a:endParaRPr lang="en-US" dirty="0"/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2547E0AD-4CE8-1960-5C05-2CA4DCE14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0524" y="1319411"/>
            <a:ext cx="824346" cy="8243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51C4D8-27F1-CC44-B566-6BB1FE1FFCDC}"/>
              </a:ext>
            </a:extLst>
          </p:cNvPr>
          <p:cNvSpPr txBox="1"/>
          <p:nvPr/>
        </p:nvSpPr>
        <p:spPr>
          <a:xfrm>
            <a:off x="3239290" y="2003884"/>
            <a:ext cx="1147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K. Pradhan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B7EB621-33B1-6B7C-77D1-9A524EF56B5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387233" y="2003884"/>
            <a:ext cx="2474813" cy="833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78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56A6E1F8-7569-BC1E-DC26-6F3E6CF5E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E3839-6C06-CAC8-5836-6BA0821902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2373" y="235705"/>
            <a:ext cx="4140448" cy="2042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8F6F74-96B5-D82D-BA0C-B87506FBE2CA}"/>
              </a:ext>
            </a:extLst>
          </p:cNvPr>
          <p:cNvSpPr txBox="1"/>
          <p:nvPr/>
        </p:nvSpPr>
        <p:spPr>
          <a:xfrm>
            <a:off x="1084283" y="2293591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Experience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E017A-8EC8-D3E0-4331-5334FFB1C4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81536" y="185256"/>
            <a:ext cx="4345017" cy="2143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BA34B-7940-B3FA-A412-F9698EA499B9}"/>
              </a:ext>
            </a:extLst>
          </p:cNvPr>
          <p:cNvSpPr txBox="1"/>
          <p:nvPr/>
        </p:nvSpPr>
        <p:spPr>
          <a:xfrm>
            <a:off x="5273268" y="2305797"/>
            <a:ext cx="3498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Education Page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2213FF-40CB-F285-9E4E-EC6E51A89E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912" y="2698004"/>
            <a:ext cx="4441369" cy="20633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9E954C-C8E5-0ED5-B77A-506CC623192A}"/>
              </a:ext>
            </a:extLst>
          </p:cNvPr>
          <p:cNvSpPr txBox="1"/>
          <p:nvPr/>
        </p:nvSpPr>
        <p:spPr>
          <a:xfrm>
            <a:off x="1084283" y="4835723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Profile Page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8690A8AA-9338-0487-49DE-168841128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6374" y="1327599"/>
            <a:ext cx="824346" cy="824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1FFADF-8D4D-E156-315E-909159794079}"/>
              </a:ext>
            </a:extLst>
          </p:cNvPr>
          <p:cNvSpPr txBox="1"/>
          <p:nvPr/>
        </p:nvSpPr>
        <p:spPr>
          <a:xfrm>
            <a:off x="3590603" y="2044655"/>
            <a:ext cx="1255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K. Pradhan</a:t>
            </a:r>
          </a:p>
        </p:txBody>
      </p:sp>
      <p:pic>
        <p:nvPicPr>
          <p:cNvPr id="28" name="Graphic 27" descr="User with solid fill">
            <a:extLst>
              <a:ext uri="{FF2B5EF4-FFF2-40B4-BE49-F238E27FC236}">
                <a16:creationId xmlns:a16="http://schemas.microsoft.com/office/drawing/2014/main" id="{8E7D7F4B-739D-E1A7-CE9B-00ECBD083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7214" y="1298437"/>
            <a:ext cx="824346" cy="82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F1FC7BE-7B9C-647C-D429-FF44F15E08DA}"/>
              </a:ext>
            </a:extLst>
          </p:cNvPr>
          <p:cNvSpPr txBox="1"/>
          <p:nvPr/>
        </p:nvSpPr>
        <p:spPr>
          <a:xfrm>
            <a:off x="7929029" y="1995839"/>
            <a:ext cx="1080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K.Pradhan</a:t>
            </a:r>
            <a:endParaRPr lang="en-US" dirty="0"/>
          </a:p>
        </p:txBody>
      </p:sp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AE0CA117-D5A6-E96F-5B2E-FCAD9F3EF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8475" y="3846733"/>
            <a:ext cx="824346" cy="8243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0C9E438-A49E-C2F8-B076-5EA94D32CADE}"/>
              </a:ext>
            </a:extLst>
          </p:cNvPr>
          <p:cNvSpPr txBox="1"/>
          <p:nvPr/>
        </p:nvSpPr>
        <p:spPr>
          <a:xfrm>
            <a:off x="3429000" y="4517191"/>
            <a:ext cx="1060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K.Pradhan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2D4411-6AFA-643E-52BE-8BA94750C2A2}"/>
              </a:ext>
            </a:extLst>
          </p:cNvPr>
          <p:cNvSpPr txBox="1"/>
          <p:nvPr/>
        </p:nvSpPr>
        <p:spPr>
          <a:xfrm>
            <a:off x="5004718" y="3063743"/>
            <a:ext cx="3380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messaging back and forth with </a:t>
            </a:r>
            <a:r>
              <a:rPr lang="en-US" dirty="0" err="1"/>
              <a:t>D.Liu</a:t>
            </a:r>
            <a:r>
              <a:rPr lang="en-US" dirty="0"/>
              <a:t>, </a:t>
            </a:r>
            <a:r>
              <a:rPr lang="en-US" dirty="0" err="1"/>
              <a:t>K.Pradhan</a:t>
            </a:r>
            <a:r>
              <a:rPr lang="en-US" dirty="0"/>
              <a:t> decides to add his experience and education on his profile page.</a:t>
            </a:r>
          </a:p>
        </p:txBody>
      </p:sp>
    </p:spTree>
    <p:extLst>
      <p:ext uri="{BB962C8B-B14F-4D97-AF65-F5344CB8AC3E}">
        <p14:creationId xmlns:p14="http://schemas.microsoft.com/office/powerpoint/2010/main" val="3168119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>
          <a:extLst>
            <a:ext uri="{FF2B5EF4-FFF2-40B4-BE49-F238E27FC236}">
              <a16:creationId xmlns:a16="http://schemas.microsoft.com/office/drawing/2014/main" id="{54588002-7FBE-AC22-6334-F8B47BF46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DE6463-5301-C964-7B6E-67B777767C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2373" y="235705"/>
            <a:ext cx="4140448" cy="2042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EB46A-08C3-6C7A-3A66-3B3A1594FA9D}"/>
              </a:ext>
            </a:extLst>
          </p:cNvPr>
          <p:cNvSpPr txBox="1"/>
          <p:nvPr/>
        </p:nvSpPr>
        <p:spPr>
          <a:xfrm>
            <a:off x="1084283" y="2293591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Edit Profile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1007F6-96BF-4547-0097-9AC4AA89CD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81536" y="185256"/>
            <a:ext cx="4345016" cy="2143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EB2D6-FB57-BC38-C902-C2B3CADB9394}"/>
              </a:ext>
            </a:extLst>
          </p:cNvPr>
          <p:cNvSpPr txBox="1"/>
          <p:nvPr/>
        </p:nvSpPr>
        <p:spPr>
          <a:xfrm>
            <a:off x="5273268" y="2305797"/>
            <a:ext cx="3498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Uploaded Resume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269F48-5C02-B693-76A3-1C0BC7AA69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912" y="2814479"/>
            <a:ext cx="4441369" cy="18303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89B454-AE4D-B187-0543-66F4AD9F31AF}"/>
              </a:ext>
            </a:extLst>
          </p:cNvPr>
          <p:cNvSpPr txBox="1"/>
          <p:nvPr/>
        </p:nvSpPr>
        <p:spPr>
          <a:xfrm>
            <a:off x="1084283" y="4835723"/>
            <a:ext cx="2416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Profile Page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A69333CF-EDC0-A130-96BF-CD042F8B31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6374" y="1327599"/>
            <a:ext cx="824346" cy="8243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DC7AE9-85E9-8A16-EC7E-8EC9A62AF2BD}"/>
              </a:ext>
            </a:extLst>
          </p:cNvPr>
          <p:cNvSpPr txBox="1"/>
          <p:nvPr/>
        </p:nvSpPr>
        <p:spPr>
          <a:xfrm>
            <a:off x="3590603" y="2044655"/>
            <a:ext cx="12558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K. Pradhan</a:t>
            </a:r>
          </a:p>
        </p:txBody>
      </p:sp>
      <p:pic>
        <p:nvPicPr>
          <p:cNvPr id="28" name="Graphic 27" descr="User with solid fill">
            <a:extLst>
              <a:ext uri="{FF2B5EF4-FFF2-40B4-BE49-F238E27FC236}">
                <a16:creationId xmlns:a16="http://schemas.microsoft.com/office/drawing/2014/main" id="{B3AEA8EE-483C-330B-4422-0F172D4C4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57214" y="1298437"/>
            <a:ext cx="824346" cy="82434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EE5D487-CB15-23B1-8FA2-B5ACC46F41D7}"/>
              </a:ext>
            </a:extLst>
          </p:cNvPr>
          <p:cNvSpPr txBox="1"/>
          <p:nvPr/>
        </p:nvSpPr>
        <p:spPr>
          <a:xfrm>
            <a:off x="7929029" y="1995839"/>
            <a:ext cx="1080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K.Pradhan</a:t>
            </a:r>
            <a:endParaRPr lang="en-US" dirty="0"/>
          </a:p>
        </p:txBody>
      </p:sp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23A79448-5CDF-B89B-6214-B410603B8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38475" y="3846733"/>
            <a:ext cx="824346" cy="8243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7138700-153A-D9F8-E3F4-9BB3A8D358C3}"/>
              </a:ext>
            </a:extLst>
          </p:cNvPr>
          <p:cNvSpPr txBox="1"/>
          <p:nvPr/>
        </p:nvSpPr>
        <p:spPr>
          <a:xfrm>
            <a:off x="3429000" y="4517191"/>
            <a:ext cx="1060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K.Pradhan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BF062A-1E25-5835-C7F8-B47F08163857}"/>
              </a:ext>
            </a:extLst>
          </p:cNvPr>
          <p:cNvSpPr txBox="1"/>
          <p:nvPr/>
        </p:nvSpPr>
        <p:spPr>
          <a:xfrm>
            <a:off x="5004718" y="3063743"/>
            <a:ext cx="33805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K.Pradhan</a:t>
            </a:r>
            <a:r>
              <a:rPr lang="en-US" dirty="0"/>
              <a:t> decides to also edit his profile on the Edit Profile Page. He also uploads his resume on the application.</a:t>
            </a:r>
          </a:p>
          <a:p>
            <a:endParaRPr lang="en-US" dirty="0"/>
          </a:p>
          <a:p>
            <a:r>
              <a:rPr lang="en-US" dirty="0"/>
              <a:t>Later,  </a:t>
            </a:r>
            <a:r>
              <a:rPr lang="en-US" dirty="0" err="1"/>
              <a:t>K.Pradhan</a:t>
            </a:r>
            <a:r>
              <a:rPr lang="en-US" dirty="0"/>
              <a:t> notices that the Student Worker Job Post created by </a:t>
            </a:r>
            <a:r>
              <a:rPr lang="en-US" dirty="0" err="1"/>
              <a:t>D.Liu</a:t>
            </a:r>
            <a:r>
              <a:rPr lang="en-US" dirty="0"/>
              <a:t> is closed on the dashboard page.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802E74-0985-B6D0-CE14-7C7B4EFA53C3}"/>
              </a:ext>
            </a:extLst>
          </p:cNvPr>
          <p:cNvCxnSpPr>
            <a:cxnSpLocks/>
          </p:cNvCxnSpPr>
          <p:nvPr/>
        </p:nvCxnSpPr>
        <p:spPr>
          <a:xfrm flipV="1">
            <a:off x="3006418" y="2459685"/>
            <a:ext cx="3255837" cy="9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36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6"/>
          <p:cNvSpPr/>
          <p:nvPr/>
        </p:nvSpPr>
        <p:spPr>
          <a:xfrm>
            <a:off x="360213" y="431521"/>
            <a:ext cx="4280458" cy="4280458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628650" y="1311339"/>
            <a:ext cx="3731078" cy="2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</a:pPr>
            <a:r>
              <a:rPr lang="en">
                <a:solidFill>
                  <a:schemeClr val="lt1"/>
                </a:solidFill>
              </a:rPr>
              <a:t>The Application – Who &amp; What</a:t>
            </a:r>
            <a:endParaRPr/>
          </a:p>
        </p:txBody>
      </p:sp>
      <p:grpSp>
        <p:nvGrpSpPr>
          <p:cNvPr id="146" name="Google Shape;146;p26"/>
          <p:cNvGrpSpPr/>
          <p:nvPr/>
        </p:nvGrpSpPr>
        <p:grpSpPr>
          <a:xfrm>
            <a:off x="519838" y="894940"/>
            <a:ext cx="968731" cy="321911"/>
            <a:chOff x="2504802" y="1755501"/>
            <a:chExt cx="1598829" cy="531293"/>
          </a:xfrm>
        </p:grpSpPr>
        <p:sp>
          <p:nvSpPr>
            <p:cNvPr id="147" name="Google Shape;147;p26"/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/>
              <a:ahLst/>
              <a:cxnLst/>
              <a:rect l="l" t="t" r="r" b="b"/>
              <a:pathLst>
                <a:path w="1598614" h="172939" extrusionOk="0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/>
              <a:ahLst/>
              <a:cxnLst/>
              <a:rect l="l" t="t" r="r" b="b"/>
              <a:pathLst>
                <a:path w="1598829" h="172724" extrusionOk="0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6"/>
          <p:cNvSpPr/>
          <p:nvPr/>
        </p:nvSpPr>
        <p:spPr>
          <a:xfrm>
            <a:off x="3298295" y="316191"/>
            <a:ext cx="968601" cy="968601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/>
          <p:cNvSpPr/>
          <p:nvPr/>
        </p:nvSpPr>
        <p:spPr>
          <a:xfrm>
            <a:off x="3298295" y="316191"/>
            <a:ext cx="968601" cy="968601"/>
          </a:xfrm>
          <a:custGeom>
            <a:avLst/>
            <a:gdLst/>
            <a:ahLst/>
            <a:cxnLst/>
            <a:rect l="l" t="t" r="r" b="b"/>
            <a:pathLst>
              <a:path w="807148" h="807148" extrusionOk="0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29803"/>
            </a:schemeClr>
          </a:soli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26"/>
          <p:cNvGrpSpPr/>
          <p:nvPr/>
        </p:nvGrpSpPr>
        <p:grpSpPr>
          <a:xfrm>
            <a:off x="3510686" y="3561203"/>
            <a:ext cx="997902" cy="997891"/>
            <a:chOff x="5734037" y="3067039"/>
            <a:chExt cx="724483" cy="724489"/>
          </a:xfrm>
        </p:grpSpPr>
        <p:sp>
          <p:nvSpPr>
            <p:cNvPr id="152" name="Google Shape;152;p26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26"/>
          <p:cNvGrpSpPr/>
          <p:nvPr/>
        </p:nvGrpSpPr>
        <p:grpSpPr>
          <a:xfrm>
            <a:off x="3510686" y="3561203"/>
            <a:ext cx="997902" cy="997891"/>
            <a:chOff x="5734037" y="3067039"/>
            <a:chExt cx="724483" cy="724489"/>
          </a:xfrm>
        </p:grpSpPr>
        <p:sp>
          <p:nvSpPr>
            <p:cNvPr id="322" name="Google Shape;322;p26"/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/>
              <a:ahLst/>
              <a:cxnLst/>
              <a:rect l="l" t="t" r="r" b="b"/>
              <a:pathLst>
                <a:path w="14192" h="14097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/>
              <a:ahLst/>
              <a:cxnLst/>
              <a:rect l="l" t="t" r="r" b="b"/>
              <a:pathLst>
                <a:path w="14097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/>
              <a:ahLst/>
              <a:cxnLst/>
              <a:rect l="l" t="t" r="r" b="b"/>
              <a:pathLst>
                <a:path w="14192" h="14096" extrusionOk="0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/>
              <a:ahLst/>
              <a:cxnLst/>
              <a:rect l="l" t="t" r="r" b="b"/>
              <a:pathLst>
                <a:path w="14096" h="14097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6"/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/>
              <a:ahLst/>
              <a:cxnLst/>
              <a:rect l="l" t="t" r="r" b="b"/>
              <a:pathLst>
                <a:path w="14097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6"/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6"/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6"/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6"/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6"/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6"/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/>
              <a:ahLst/>
              <a:cxnLst/>
              <a:rect l="l" t="t" r="r" b="b"/>
              <a:pathLst>
                <a:path w="14097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6"/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6"/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6"/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6"/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/>
              <a:ahLst/>
              <a:cxnLst/>
              <a:rect l="l" t="t" r="r" b="b"/>
              <a:pathLst>
                <a:path w="14096" h="14099" extrusionOk="0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6"/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/>
              <a:ahLst/>
              <a:cxnLst/>
              <a:rect l="l" t="t" r="r" b="b"/>
              <a:pathLst>
                <a:path w="14096" h="14096" extrusionOk="0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1" name="Google Shape;491;p26"/>
          <p:cNvSpPr txBox="1">
            <a:spLocks noGrp="1"/>
          </p:cNvSpPr>
          <p:nvPr>
            <p:ph type="body" idx="1"/>
          </p:nvPr>
        </p:nvSpPr>
        <p:spPr>
          <a:xfrm>
            <a:off x="4857952" y="848134"/>
            <a:ext cx="3731078" cy="2891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rPr lang="en" sz="1700">
                <a:solidFill>
                  <a:schemeClr val="lt1"/>
                </a:solidFill>
              </a:rPr>
              <a:t>Client/End-users</a:t>
            </a:r>
            <a:endParaRPr/>
          </a:p>
          <a:p>
            <a:pPr marL="342900" lvl="0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lay"/>
              <a:buAutoNum type="arabicPeriod"/>
            </a:pPr>
            <a:r>
              <a:rPr lang="en" sz="1700" b="1">
                <a:solidFill>
                  <a:schemeClr val="lt1"/>
                </a:solidFill>
              </a:rPr>
              <a:t>Texas A&amp;M Students</a:t>
            </a:r>
            <a:r>
              <a:rPr lang="en" sz="1700">
                <a:solidFill>
                  <a:schemeClr val="lt1"/>
                </a:solidFill>
              </a:rPr>
              <a:t> Current students seeking internships and full-time positions through peer referrals</a:t>
            </a:r>
            <a:endParaRPr/>
          </a:p>
          <a:p>
            <a:pPr marL="342900" lvl="0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lay"/>
              <a:buAutoNum type="arabicPeriod"/>
            </a:pPr>
            <a:r>
              <a:rPr lang="en" sz="1700" b="1">
                <a:solidFill>
                  <a:schemeClr val="lt1"/>
                </a:solidFill>
              </a:rPr>
              <a:t>Texas A&amp;M Alumni </a:t>
            </a:r>
            <a:r>
              <a:rPr lang="en" sz="1700">
                <a:solidFill>
                  <a:schemeClr val="lt1"/>
                </a:solidFill>
              </a:rPr>
              <a:t>Graduates working at companies who want to help fellow Aggies land jobs</a:t>
            </a:r>
            <a:endParaRPr/>
          </a:p>
          <a:p>
            <a:pPr marL="342900" lvl="0" indent="-349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lay"/>
              <a:buAutoNum type="arabicPeriod"/>
            </a:pPr>
            <a:r>
              <a:rPr lang="en" sz="1700" b="1">
                <a:solidFill>
                  <a:schemeClr val="lt1"/>
                </a:solidFill>
              </a:rPr>
              <a:t>Career Seekers </a:t>
            </a:r>
            <a:r>
              <a:rPr lang="en" sz="1700">
                <a:solidFill>
                  <a:schemeClr val="lt1"/>
                </a:solidFill>
              </a:rPr>
              <a:t>Anyone in the TAMU network looking to leverage connections for job opportunities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35" descr="A blue and white wavy line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t="6780" b="18220"/>
          <a:stretch/>
        </p:blipFill>
        <p:spPr>
          <a:xfrm>
            <a:off x="15" y="8"/>
            <a:ext cx="9143985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5"/>
          <p:cNvSpPr/>
          <p:nvPr/>
        </p:nvSpPr>
        <p:spPr>
          <a:xfrm>
            <a:off x="0" y="0"/>
            <a:ext cx="9147602" cy="5143500"/>
          </a:xfrm>
          <a:prstGeom prst="rect">
            <a:avLst/>
          </a:prstGeom>
          <a:gradFill>
            <a:gsLst>
              <a:gs pos="0">
                <a:srgbClr val="E8E8E8">
                  <a:alpha val="83921"/>
                </a:srgbClr>
              </a:gs>
              <a:gs pos="28000">
                <a:srgbClr val="E8E8E8">
                  <a:alpha val="83921"/>
                </a:srgbClr>
              </a:gs>
              <a:gs pos="74000">
                <a:schemeClr val="lt1"/>
              </a:gs>
              <a:gs pos="100000">
                <a:schemeClr val="l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UI/UX Design - Design Principles Applied</a:t>
            </a:r>
            <a:endParaRPr/>
          </a:p>
        </p:txBody>
      </p:sp>
      <p:grpSp>
        <p:nvGrpSpPr>
          <p:cNvPr id="620" name="Google Shape;620;p35"/>
          <p:cNvGrpSpPr/>
          <p:nvPr/>
        </p:nvGrpSpPr>
        <p:grpSpPr>
          <a:xfrm>
            <a:off x="628650" y="1398984"/>
            <a:ext cx="7886700" cy="3203972"/>
            <a:chOff x="0" y="39687"/>
            <a:chExt cx="10515600" cy="4271963"/>
          </a:xfrm>
        </p:grpSpPr>
        <p:sp>
          <p:nvSpPr>
            <p:cNvPr id="621" name="Google Shape;621;p35"/>
            <p:cNvSpPr/>
            <p:nvPr/>
          </p:nvSpPr>
          <p:spPr>
            <a:xfrm>
              <a:off x="0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 txBox="1"/>
            <p:nvPr/>
          </p:nvSpPr>
          <p:spPr>
            <a:xfrm>
              <a:off x="0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Consistent Navigation: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Fixed Navigation Bar,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Active State Highlighting,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Logout Button always visible for quick session termination</a:t>
              </a:r>
              <a:endParaRPr sz="1100"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3614737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 txBox="1"/>
            <p:nvPr/>
          </p:nvSpPr>
          <p:spPr>
            <a:xfrm>
              <a:off x="3614737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Progressive Disclosure: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Status Badges,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Collapsible Filters can be toggled to reduce visual clutter,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Expandable Request Details shown only when clicking "See Full Submission"</a:t>
              </a:r>
              <a:endParaRPr sz="1100"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7229475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 txBox="1"/>
            <p:nvPr/>
          </p:nvSpPr>
          <p:spPr>
            <a:xfrm>
              <a:off x="7229475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Guided Workflows: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Step-by-Step Verification,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Question-Answer Forms,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Domain Matching Helper showing expected email domain based on company name</a:t>
              </a:r>
              <a:endParaRPr sz="1100"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1807368" y="2339975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 txBox="1"/>
            <p:nvPr/>
          </p:nvSpPr>
          <p:spPr>
            <a:xfrm>
              <a:off x="1807368" y="2339975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Visual Feedback: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Flash Messages,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Loading States change during form submission,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Inline Validation on form inputs (email format, password strength)</a:t>
              </a:r>
              <a:endParaRPr sz="1100"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5422106" y="2339975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D4C"/>
                </a:gs>
                <a:gs pos="50000">
                  <a:srgbClr val="116F1D"/>
                </a:gs>
                <a:gs pos="100000">
                  <a:srgbClr val="0B641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 txBox="1"/>
            <p:nvPr/>
          </p:nvSpPr>
          <p:spPr>
            <a:xfrm>
              <a:off x="5422106" y="2339975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Mobile-First Design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Responsive Grid,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Touch-Friendly Buttons,</a:t>
              </a:r>
              <a:b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Readable Typography</a:t>
              </a:r>
              <a:endParaRPr sz="110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36" descr="A blurry image of a blue and green light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t="11747" b="3666"/>
          <a:stretch/>
        </p:blipFill>
        <p:spPr>
          <a:xfrm>
            <a:off x="15" y="8"/>
            <a:ext cx="9143985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36"/>
          <p:cNvSpPr/>
          <p:nvPr/>
        </p:nvSpPr>
        <p:spPr>
          <a:xfrm>
            <a:off x="0" y="0"/>
            <a:ext cx="9147602" cy="5143500"/>
          </a:xfrm>
          <a:prstGeom prst="rect">
            <a:avLst/>
          </a:prstGeom>
          <a:gradFill>
            <a:gsLst>
              <a:gs pos="0">
                <a:srgbClr val="E8E8E8">
                  <a:alpha val="83921"/>
                </a:srgbClr>
              </a:gs>
              <a:gs pos="28000">
                <a:srgbClr val="E8E8E8">
                  <a:alpha val="83921"/>
                </a:srgbClr>
              </a:gs>
              <a:gs pos="74000">
                <a:schemeClr val="lt1"/>
              </a:gs>
              <a:gs pos="100000">
                <a:schemeClr val="l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AI Tool Usage</a:t>
            </a:r>
            <a:endParaRPr/>
          </a:p>
        </p:txBody>
      </p:sp>
      <p:grpSp>
        <p:nvGrpSpPr>
          <p:cNvPr id="638" name="Google Shape;638;p36"/>
          <p:cNvGrpSpPr/>
          <p:nvPr/>
        </p:nvGrpSpPr>
        <p:grpSpPr>
          <a:xfrm>
            <a:off x="628650" y="1369219"/>
            <a:ext cx="7886700" cy="3263503"/>
            <a:chOff x="0" y="0"/>
            <a:chExt cx="10515600" cy="4351338"/>
          </a:xfrm>
        </p:grpSpPr>
        <p:cxnSp>
          <p:nvCxnSpPr>
            <p:cNvPr id="639" name="Google Shape;639;p36"/>
            <p:cNvCxnSpPr/>
            <p:nvPr/>
          </p:nvCxnSpPr>
          <p:spPr>
            <a:xfrm>
              <a:off x="0" y="0"/>
              <a:ext cx="10515600" cy="0"/>
            </a:xfrm>
            <a:prstGeom prst="straightConnector1">
              <a:avLst/>
            </a:prstGeom>
            <a:solidFill>
              <a:srgbClr val="176B22"/>
            </a:solidFill>
            <a:ln w="19050" cap="flat" cmpd="sng">
              <a:solidFill>
                <a:srgbClr val="176B2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40" name="Google Shape;640;p36"/>
            <p:cNvSpPr/>
            <p:nvPr/>
          </p:nvSpPr>
          <p:spPr>
            <a:xfrm>
              <a:off x="0" y="0"/>
              <a:ext cx="2103120" cy="4351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 txBox="1"/>
            <p:nvPr/>
          </p:nvSpPr>
          <p:spPr>
            <a:xfrm>
              <a:off x="0" y="0"/>
              <a:ext cx="2103120" cy="4351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0025" tIns="100025" rIns="100025" bIns="1000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</a:pPr>
              <a:r>
                <a:rPr lang="en" sz="2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ChatGPT:</a:t>
              </a:r>
              <a:endParaRPr sz="1100"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2260854" y="67989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 txBox="1"/>
            <p:nvPr/>
          </p:nvSpPr>
          <p:spPr>
            <a:xfrm>
              <a:off x="2260854" y="67989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150" tIns="77150" rIns="77150" bIns="771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Code Explanation &amp; Debugging: To understand complex error messages and suggest fixes for RSpec and Cucumber tests.</a:t>
              </a:r>
              <a:endParaRPr sz="1100"/>
            </a:p>
          </p:txBody>
        </p:sp>
        <p:cxnSp>
          <p:nvCxnSpPr>
            <p:cNvPr id="644" name="Google Shape;644;p36"/>
            <p:cNvCxnSpPr/>
            <p:nvPr/>
          </p:nvCxnSpPr>
          <p:spPr>
            <a:xfrm>
              <a:off x="2103120" y="1427782"/>
              <a:ext cx="8412480" cy="0"/>
            </a:xfrm>
            <a:prstGeom prst="straightConnector1">
              <a:avLst/>
            </a:prstGeom>
            <a:solidFill>
              <a:srgbClr val="176B22"/>
            </a:solidFill>
            <a:ln w="19050" cap="flat" cmpd="sng">
              <a:solidFill>
                <a:srgbClr val="BBC6B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45" name="Google Shape;645;p36"/>
            <p:cNvSpPr/>
            <p:nvPr/>
          </p:nvSpPr>
          <p:spPr>
            <a:xfrm>
              <a:off x="2260854" y="1495772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 txBox="1"/>
            <p:nvPr/>
          </p:nvSpPr>
          <p:spPr>
            <a:xfrm>
              <a:off x="2260854" y="1495772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150" tIns="77150" rIns="77150" bIns="771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Boilerplate Generation: For generating standard Rails controller actions and model specs.</a:t>
              </a:r>
              <a:endParaRPr sz="1100"/>
            </a:p>
          </p:txBody>
        </p:sp>
        <p:cxnSp>
          <p:nvCxnSpPr>
            <p:cNvPr id="647" name="Google Shape;647;p36"/>
            <p:cNvCxnSpPr/>
            <p:nvPr/>
          </p:nvCxnSpPr>
          <p:spPr>
            <a:xfrm>
              <a:off x="2103120" y="2855565"/>
              <a:ext cx="8412480" cy="0"/>
            </a:xfrm>
            <a:prstGeom prst="straightConnector1">
              <a:avLst/>
            </a:prstGeom>
            <a:solidFill>
              <a:srgbClr val="176B22"/>
            </a:solidFill>
            <a:ln w="19050" cap="flat" cmpd="sng">
              <a:solidFill>
                <a:srgbClr val="BBC6B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48" name="Google Shape;648;p36"/>
            <p:cNvSpPr/>
            <p:nvPr/>
          </p:nvSpPr>
          <p:spPr>
            <a:xfrm>
              <a:off x="2260854" y="2923555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 txBox="1"/>
            <p:nvPr/>
          </p:nvSpPr>
          <p:spPr>
            <a:xfrm>
              <a:off x="2260854" y="2923555"/>
              <a:ext cx="8254746" cy="13597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150" tIns="77150" rIns="77150" bIns="771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Best Practice Consultation: For inquiring about the idiomatic way of doing stuff in ruby.</a:t>
              </a:r>
              <a:endParaRPr sz="1100"/>
            </a:p>
          </p:txBody>
        </p:sp>
        <p:cxnSp>
          <p:nvCxnSpPr>
            <p:cNvPr id="650" name="Google Shape;650;p36"/>
            <p:cNvCxnSpPr/>
            <p:nvPr/>
          </p:nvCxnSpPr>
          <p:spPr>
            <a:xfrm>
              <a:off x="2103120" y="4283348"/>
              <a:ext cx="8412480" cy="0"/>
            </a:xfrm>
            <a:prstGeom prst="straightConnector1">
              <a:avLst/>
            </a:prstGeom>
            <a:solidFill>
              <a:srgbClr val="176B22"/>
            </a:solidFill>
            <a:ln w="19050" cap="flat" cmpd="sng">
              <a:solidFill>
                <a:srgbClr val="BBC6B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7"/>
          <p:cNvSpPr/>
          <p:nvPr/>
        </p:nvSpPr>
        <p:spPr>
          <a:xfrm>
            <a:off x="-1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7"/>
          <p:cNvSpPr txBox="1"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lay"/>
              <a:buNone/>
            </a:pPr>
            <a:r>
              <a:rPr lang="en" sz="3900"/>
              <a:t>Challenges &amp; Lessons Learned</a:t>
            </a:r>
            <a:endParaRPr/>
          </a:p>
        </p:txBody>
      </p:sp>
      <p:grpSp>
        <p:nvGrpSpPr>
          <p:cNvPr id="657" name="Google Shape;657;p37"/>
          <p:cNvGrpSpPr/>
          <p:nvPr/>
        </p:nvGrpSpPr>
        <p:grpSpPr>
          <a:xfrm>
            <a:off x="247207" y="1205998"/>
            <a:ext cx="8612372" cy="3808049"/>
            <a:chOff x="0" y="2481"/>
            <a:chExt cx="11483163" cy="5077399"/>
          </a:xfrm>
        </p:grpSpPr>
        <p:cxnSp>
          <p:nvCxnSpPr>
            <p:cNvPr id="658" name="Google Shape;658;p37"/>
            <p:cNvCxnSpPr/>
            <p:nvPr/>
          </p:nvCxnSpPr>
          <p:spPr>
            <a:xfrm>
              <a:off x="0" y="2481"/>
              <a:ext cx="11483163" cy="0"/>
            </a:xfrm>
            <a:prstGeom prst="straightConnector1">
              <a:avLst/>
            </a:prstGeom>
            <a:solidFill>
              <a:srgbClr val="E97131"/>
            </a:solidFill>
            <a:ln w="19050" cap="flat" cmpd="sng">
              <a:solidFill>
                <a:srgbClr val="E9713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59" name="Google Shape;659;p37"/>
            <p:cNvSpPr/>
            <p:nvPr/>
          </p:nvSpPr>
          <p:spPr>
            <a:xfrm>
              <a:off x="0" y="2481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 txBox="1"/>
            <p:nvPr/>
          </p:nvSpPr>
          <p:spPr>
            <a:xfrm>
              <a:off x="0" y="2481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Challenge 1: Email Verification Flow Complexity: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Problem: Managing two separate verification flows (TAMU email and company email) with different token systems and mailer logic caused confusion during testing.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Lesson: When building multi-step verification systems, isolate each flow with separate controllers, mailers, and routes to avoid coupling and confusion.</a:t>
              </a:r>
              <a:endParaRPr sz="1100"/>
            </a:p>
          </p:txBody>
        </p:sp>
        <p:cxnSp>
          <p:nvCxnSpPr>
            <p:cNvPr id="661" name="Google Shape;661;p37"/>
            <p:cNvCxnSpPr/>
            <p:nvPr/>
          </p:nvCxnSpPr>
          <p:spPr>
            <a:xfrm>
              <a:off x="0" y="1694947"/>
              <a:ext cx="11483163" cy="0"/>
            </a:xfrm>
            <a:prstGeom prst="straightConnector1">
              <a:avLst/>
            </a:prstGeom>
            <a:solidFill>
              <a:srgbClr val="E97131"/>
            </a:solidFill>
            <a:ln w="19050" cap="flat" cmpd="sng">
              <a:solidFill>
                <a:srgbClr val="E9713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62" name="Google Shape;662;p37"/>
            <p:cNvSpPr/>
            <p:nvPr/>
          </p:nvSpPr>
          <p:spPr>
            <a:xfrm>
              <a:off x="0" y="1694947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 txBox="1"/>
            <p:nvPr/>
          </p:nvSpPr>
          <p:spPr>
            <a:xfrm>
              <a:off x="0" y="1694947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Challenge 2: JSONB Data Handling Across Environments: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Problem: SQLite stores JSONB as text, while PostgreSQL has native JSONB support, causing inconsistent behavior between development and production.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Lesson: When using JSONB fields, always normalize data in model callbacks to ensure cross-database compatibility and predictable behavior.</a:t>
              </a:r>
              <a:endParaRPr sz="1100"/>
            </a:p>
          </p:txBody>
        </p:sp>
        <p:cxnSp>
          <p:nvCxnSpPr>
            <p:cNvPr id="664" name="Google Shape;664;p37"/>
            <p:cNvCxnSpPr/>
            <p:nvPr/>
          </p:nvCxnSpPr>
          <p:spPr>
            <a:xfrm>
              <a:off x="0" y="3387414"/>
              <a:ext cx="11483163" cy="0"/>
            </a:xfrm>
            <a:prstGeom prst="straightConnector1">
              <a:avLst/>
            </a:prstGeom>
            <a:solidFill>
              <a:srgbClr val="E97131"/>
            </a:solidFill>
            <a:ln w="19050" cap="flat" cmpd="sng">
              <a:solidFill>
                <a:srgbClr val="E9713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65" name="Google Shape;665;p37"/>
            <p:cNvSpPr/>
            <p:nvPr/>
          </p:nvSpPr>
          <p:spPr>
            <a:xfrm>
              <a:off x="0" y="3387414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 txBox="1"/>
            <p:nvPr/>
          </p:nvSpPr>
          <p:spPr>
            <a:xfrm>
              <a:off x="0" y="3387414"/>
              <a:ext cx="11483163" cy="1692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1425" tIns="51425" rIns="51425" bIns="5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Challenge 3: Referral Request Status Workflow: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Problem: Complex state transitions (pending → approved → closed post) with side effects (conversation creation) required careful transaction management to maintain data integrity.</a:t>
              </a:r>
              <a:b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Lesson: When status changes trigger multiple database operations, always use transactions to maintain atomicity and prevent partial updates.</a:t>
              </a:r>
              <a:endParaRPr sz="11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8"/>
          <p:cNvSpPr/>
          <p:nvPr/>
        </p:nvSpPr>
        <p:spPr>
          <a:xfrm flipH="1">
            <a:off x="1" y="0"/>
            <a:ext cx="9143999" cy="1181966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0F486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8"/>
          <p:cNvSpPr/>
          <p:nvPr/>
        </p:nvSpPr>
        <p:spPr>
          <a:xfrm rot="10800000" flipH="1">
            <a:off x="6096643" y="0"/>
            <a:ext cx="3047357" cy="1182309"/>
          </a:xfrm>
          <a:prstGeom prst="rect">
            <a:avLst/>
          </a:prstGeom>
          <a:gradFill>
            <a:gsLst>
              <a:gs pos="0">
                <a:srgbClr val="0A3041">
                  <a:alpha val="67843"/>
                </a:srgbClr>
              </a:gs>
              <a:gs pos="19000">
                <a:srgbClr val="0A3041">
                  <a:alpha val="67843"/>
                </a:srgbClr>
              </a:gs>
              <a:gs pos="100000">
                <a:srgbClr val="156082">
                  <a:alpha val="78823"/>
                </a:srgbClr>
              </a:gs>
            </a:gsLst>
            <a:lin ang="19199999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8"/>
          <p:cNvSpPr/>
          <p:nvPr/>
        </p:nvSpPr>
        <p:spPr>
          <a:xfrm rot="5400000">
            <a:off x="3980833" y="-3980833"/>
            <a:ext cx="1182335" cy="9144002"/>
          </a:xfrm>
          <a:prstGeom prst="rect">
            <a:avLst/>
          </a:prstGeom>
          <a:gradFill>
            <a:gsLst>
              <a:gs pos="0">
                <a:srgbClr val="156082">
                  <a:alpha val="0"/>
                </a:srgbClr>
              </a:gs>
              <a:gs pos="23000">
                <a:srgbClr val="156082">
                  <a:alpha val="0"/>
                </a:srgbClr>
              </a:gs>
              <a:gs pos="99000">
                <a:srgbClr val="000000">
                  <a:alpha val="73725"/>
                </a:srgbClr>
              </a:gs>
              <a:gs pos="100000">
                <a:srgbClr val="000000">
                  <a:alpha val="73725"/>
                </a:srgbClr>
              </a:gs>
            </a:gsLst>
            <a:lin ang="20399999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8"/>
          <p:cNvSpPr txBox="1">
            <a:spLocks noGrp="1"/>
          </p:cNvSpPr>
          <p:nvPr>
            <p:ph type="title"/>
          </p:nvPr>
        </p:nvSpPr>
        <p:spPr>
          <a:xfrm>
            <a:off x="1028698" y="261649"/>
            <a:ext cx="7533017" cy="65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lay"/>
              <a:buNone/>
            </a:pPr>
            <a:r>
              <a:rPr lang="en" sz="3000">
                <a:solidFill>
                  <a:srgbClr val="FFFFFF"/>
                </a:solidFill>
              </a:rPr>
              <a:t>Future Plans &amp; Opportunities</a:t>
            </a:r>
            <a:endParaRPr sz="3000">
              <a:solidFill>
                <a:srgbClr val="FFFFFF"/>
              </a:solidFill>
            </a:endParaRPr>
          </a:p>
        </p:txBody>
      </p:sp>
      <p:grpSp>
        <p:nvGrpSpPr>
          <p:cNvPr id="676" name="Google Shape;676;p38"/>
          <p:cNvGrpSpPr/>
          <p:nvPr/>
        </p:nvGrpSpPr>
        <p:grpSpPr>
          <a:xfrm>
            <a:off x="694708" y="1860456"/>
            <a:ext cx="7772539" cy="2592559"/>
            <a:chOff x="282221" y="368029"/>
            <a:chExt cx="10363386" cy="3456746"/>
          </a:xfrm>
        </p:grpSpPr>
        <p:sp>
          <p:nvSpPr>
            <p:cNvPr id="677" name="Google Shape;677;p38"/>
            <p:cNvSpPr/>
            <p:nvPr/>
          </p:nvSpPr>
          <p:spPr>
            <a:xfrm>
              <a:off x="282221" y="368029"/>
              <a:ext cx="1371985" cy="13719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8"/>
            <p:cNvSpPr/>
            <p:nvPr/>
          </p:nvSpPr>
          <p:spPr>
            <a:xfrm>
              <a:off x="570337" y="656145"/>
              <a:ext cx="795751" cy="79575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1948202" y="368029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 txBox="1"/>
            <p:nvPr/>
          </p:nvSpPr>
          <p:spPr>
            <a:xfrm>
              <a:off x="1948202" y="368029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Enhanced Notifications &amp; Messaging:</a:t>
              </a:r>
              <a:b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Real-time email/in-app alerts with WebSocket chat, LinkedIn integration, and notification center</a:t>
              </a:r>
              <a:endParaRPr sz="1100"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5745661" y="368029"/>
              <a:ext cx="1371985" cy="13719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6033778" y="656145"/>
              <a:ext cx="795751" cy="79575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7411643" y="368029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 txBox="1"/>
            <p:nvPr/>
          </p:nvSpPr>
          <p:spPr>
            <a:xfrm>
              <a:off x="7411643" y="368029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Advanced Analytics &amp; Matching:</a:t>
              </a:r>
              <a:b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AI resume parsing, referral success tracking, Elasticsearch, and analytics dashboard</a:t>
              </a:r>
              <a:endParaRPr sz="1100"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282221" y="2452790"/>
              <a:ext cx="1371985" cy="13719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570337" y="2740907"/>
              <a:ext cx="795751" cy="79575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1948202" y="2452790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 txBox="1"/>
            <p:nvPr/>
          </p:nvSpPr>
          <p:spPr>
            <a:xfrm>
              <a:off x="1948202" y="2452790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Mobile &amp; API Development:</a:t>
              </a:r>
              <a:b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RESTful API for native iOS/Android apps with background job processing</a:t>
              </a:r>
              <a:endParaRPr sz="1100"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5745661" y="2452790"/>
              <a:ext cx="1371985" cy="1371985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6033778" y="2740907"/>
              <a:ext cx="795751" cy="79575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7411643" y="2452790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 txBox="1"/>
            <p:nvPr/>
          </p:nvSpPr>
          <p:spPr>
            <a:xfrm>
              <a:off x="7411643" y="2452790"/>
              <a:ext cx="3233964" cy="1371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Security &amp; Compliance:</a:t>
              </a:r>
              <a:b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" sz="13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Two-factor authentication, GDPR tools, audit logging, and token expiration</a:t>
              </a:r>
              <a:endParaRPr sz="110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9"/>
          <p:cNvSpPr txBox="1">
            <a:spLocks noGrp="1"/>
          </p:cNvSpPr>
          <p:nvPr>
            <p:ph type="title"/>
          </p:nvPr>
        </p:nvSpPr>
        <p:spPr>
          <a:xfrm>
            <a:off x="571501" y="3805518"/>
            <a:ext cx="7581899" cy="44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Play"/>
              <a:buNone/>
            </a:pPr>
            <a:r>
              <a:rPr lang="en" sz="2700"/>
              <a:t>Thank You</a:t>
            </a:r>
            <a:endParaRPr/>
          </a:p>
        </p:txBody>
      </p:sp>
      <p:pic>
        <p:nvPicPr>
          <p:cNvPr id="698" name="Google Shape;698;p39" descr="Aerial view of a highway near the ocean"/>
          <p:cNvPicPr preferRelativeResize="0"/>
          <p:nvPr/>
        </p:nvPicPr>
        <p:blipFill rotWithShape="1">
          <a:blip r:embed="rId3">
            <a:alphaModFix/>
          </a:blip>
          <a:srcRect t="26515" b="27849"/>
          <a:stretch/>
        </p:blipFill>
        <p:spPr>
          <a:xfrm>
            <a:off x="15" y="-29"/>
            <a:ext cx="9143985" cy="31295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p39"/>
          <p:cNvCxnSpPr/>
          <p:nvPr/>
        </p:nvCxnSpPr>
        <p:spPr>
          <a:xfrm>
            <a:off x="648856" y="3608638"/>
            <a:ext cx="552704" cy="0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The Application – Who &amp; What</a:t>
            </a:r>
            <a:endParaRPr/>
          </a:p>
        </p:txBody>
      </p:sp>
      <p:grpSp>
        <p:nvGrpSpPr>
          <p:cNvPr id="497" name="Google Shape;497;p27"/>
          <p:cNvGrpSpPr/>
          <p:nvPr/>
        </p:nvGrpSpPr>
        <p:grpSpPr>
          <a:xfrm>
            <a:off x="628650" y="1450225"/>
            <a:ext cx="7886700" cy="3101491"/>
            <a:chOff x="0" y="108008"/>
            <a:chExt cx="10515600" cy="4135321"/>
          </a:xfrm>
        </p:grpSpPr>
        <p:sp>
          <p:nvSpPr>
            <p:cNvPr id="498" name="Google Shape;498;p27"/>
            <p:cNvSpPr/>
            <p:nvPr/>
          </p:nvSpPr>
          <p:spPr>
            <a:xfrm>
              <a:off x="0" y="108008"/>
              <a:ext cx="10515600" cy="589679"/>
            </a:xfrm>
            <a:prstGeom prst="roundRect">
              <a:avLst>
                <a:gd name="adj" fmla="val 16667"/>
              </a:avLst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 txBox="1"/>
            <p:nvPr/>
          </p:nvSpPr>
          <p:spPr>
            <a:xfrm>
              <a:off x="28786" y="136794"/>
              <a:ext cx="10458028" cy="532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What problems does it solve?</a:t>
              </a:r>
              <a:endParaRPr sz="1100"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0" y="697688"/>
              <a:ext cx="10515600" cy="1316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7"/>
            <p:cNvSpPr txBox="1"/>
            <p:nvPr/>
          </p:nvSpPr>
          <p:spPr>
            <a:xfrm>
              <a:off x="0" y="697688"/>
              <a:ext cx="10515600" cy="1316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0400" tIns="22850" rIns="128000" bIns="22850" anchor="t" anchorCtr="0">
              <a:noAutofit/>
            </a:bodyPr>
            <a:lstStyle/>
            <a:p>
              <a:pPr marL="1270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Helps TAMU students and alumni connect for job referrals within a trusted network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Enables verification of company employment to ensure legitimate referral opportunities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Simplifies the referral request process with custom screening questions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Provides direct private communication between referrers and candidates</a:t>
              </a:r>
              <a:endParaRPr sz="1100"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0" y="2014209"/>
              <a:ext cx="10515600" cy="589679"/>
            </a:xfrm>
            <a:prstGeom prst="roundRect">
              <a:avLst>
                <a:gd name="adj" fmla="val 16667"/>
              </a:avLst>
            </a:prstGeom>
            <a:solidFill>
              <a:srgbClr val="12608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7"/>
            <p:cNvSpPr txBox="1"/>
            <p:nvPr/>
          </p:nvSpPr>
          <p:spPr>
            <a:xfrm>
              <a:off x="28786" y="2042995"/>
              <a:ext cx="10458028" cy="532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does it solve those problems?</a:t>
              </a:r>
              <a:endParaRPr sz="1100"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0" y="2603889"/>
              <a:ext cx="10515600" cy="163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7"/>
            <p:cNvSpPr txBox="1"/>
            <p:nvPr/>
          </p:nvSpPr>
          <p:spPr>
            <a:xfrm>
              <a:off x="0" y="2603889"/>
              <a:ext cx="10515600" cy="163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0400" tIns="22850" rIns="128000" bIns="22850" anchor="t" anchorCtr="0">
              <a:noAutofit/>
            </a:bodyPr>
            <a:lstStyle/>
            <a:p>
              <a:pPr marL="1270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Provides full authentication with TAMU email verification to ensure network exclusivity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Allows users to verify company employment via company email domain matching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Enables referrers to create, manage, and screen referral posts with custom questions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Facilitates private conversations automatically when referral requests are approved</a:t>
              </a:r>
              <a:endParaRPr sz="1100"/>
            </a:p>
            <a:p>
              <a:pPr marL="127000" marR="0" lvl="1" indent="-1270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Provides comprehensive profile management with resume uploads and experience tracking</a:t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System Design – Key Component</a:t>
            </a:r>
            <a:endParaRPr/>
          </a:p>
        </p:txBody>
      </p:sp>
      <p:grpSp>
        <p:nvGrpSpPr>
          <p:cNvPr id="512" name="Google Shape;512;p28"/>
          <p:cNvGrpSpPr/>
          <p:nvPr/>
        </p:nvGrpSpPr>
        <p:grpSpPr>
          <a:xfrm>
            <a:off x="1274668" y="1400297"/>
            <a:ext cx="6772832" cy="3135069"/>
            <a:chOff x="1699557" y="41438"/>
            <a:chExt cx="9030443" cy="4180092"/>
          </a:xfrm>
        </p:grpSpPr>
        <p:sp>
          <p:nvSpPr>
            <p:cNvPr id="513" name="Google Shape;513;p28"/>
            <p:cNvSpPr/>
            <p:nvPr/>
          </p:nvSpPr>
          <p:spPr>
            <a:xfrm>
              <a:off x="2168822" y="535218"/>
              <a:ext cx="704794" cy="70479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1699557" y="1350119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8"/>
            <p:cNvSpPr txBox="1"/>
            <p:nvPr/>
          </p:nvSpPr>
          <p:spPr>
            <a:xfrm>
              <a:off x="1699557" y="1350119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Frontend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HTML/ERB views with Bootstrap 5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Custom TAMU theme (maroon color scheme)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- Stimulus.js for lightweight interactivity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Turbo Rails for SPA-like navigation</a:t>
              </a:r>
              <a:endParaRPr sz="1100"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5662322" y="535218"/>
              <a:ext cx="704794" cy="704794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5196703" y="1601893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8"/>
            <p:cNvSpPr txBox="1"/>
            <p:nvPr/>
          </p:nvSpPr>
          <p:spPr>
            <a:xfrm>
              <a:off x="5196703" y="1601893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Backend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Ruby on Rails MVC framework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BCrypt for password hashing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Active Storage for resume uploads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Action Mailer for email verification</a:t>
              </a:r>
              <a:endParaRPr sz="1100"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9566576" y="41438"/>
              <a:ext cx="704794" cy="70479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9163790" y="873935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8"/>
            <p:cNvSpPr txBox="1"/>
            <p:nvPr/>
          </p:nvSpPr>
          <p:spPr>
            <a:xfrm>
              <a:off x="9163790" y="873935"/>
              <a:ext cx="1566210" cy="1905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Database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PostgreSQL (production-ready)</a:t>
              </a:r>
              <a:endParaRPr sz="1100"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9579785" y="1725431"/>
              <a:ext cx="704794" cy="70479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9173688" y="2790541"/>
              <a:ext cx="1545145" cy="1430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8"/>
            <p:cNvSpPr txBox="1"/>
            <p:nvPr/>
          </p:nvSpPr>
          <p:spPr>
            <a:xfrm>
              <a:off x="9173688" y="2790541"/>
              <a:ext cx="1545145" cy="1430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External Services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- </a:t>
              </a:r>
              <a:r>
                <a:rPr lang="en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SMTP Service (Mailtrap)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For sending verification emails to users</a:t>
              </a:r>
              <a:endParaRPr sz="1100"/>
            </a:p>
          </p:txBody>
        </p:sp>
      </p:grpSp>
      <p:cxnSp>
        <p:nvCxnSpPr>
          <p:cNvPr id="525" name="Google Shape;525;p28"/>
          <p:cNvCxnSpPr/>
          <p:nvPr/>
        </p:nvCxnSpPr>
        <p:spPr>
          <a:xfrm>
            <a:off x="2535868" y="2033476"/>
            <a:ext cx="139552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26" name="Google Shape;526;p28"/>
          <p:cNvCxnSpPr/>
          <p:nvPr/>
        </p:nvCxnSpPr>
        <p:spPr>
          <a:xfrm rot="10800000" flipH="1">
            <a:off x="5087682" y="1641540"/>
            <a:ext cx="1762343" cy="32814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27" name="Google Shape;527;p28"/>
          <p:cNvCxnSpPr/>
          <p:nvPr/>
        </p:nvCxnSpPr>
        <p:spPr>
          <a:xfrm>
            <a:off x="5087682" y="2161067"/>
            <a:ext cx="1762343" cy="828149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1">
          <a:extLst>
            <a:ext uri="{FF2B5EF4-FFF2-40B4-BE49-F238E27FC236}">
              <a16:creationId xmlns:a16="http://schemas.microsoft.com/office/drawing/2014/main" id="{825891CF-3907-E214-B8C2-AB921E65C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">
            <a:extLst>
              <a:ext uri="{FF2B5EF4-FFF2-40B4-BE49-F238E27FC236}">
                <a16:creationId xmlns:a16="http://schemas.microsoft.com/office/drawing/2014/main" id="{ABD466C9-F350-9A36-29A1-CD5FDEB09493}"/>
              </a:ext>
            </a:extLst>
          </p:cNvPr>
          <p:cNvSpPr/>
          <p:nvPr/>
        </p:nvSpPr>
        <p:spPr>
          <a:xfrm>
            <a:off x="0" y="209312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9">
            <a:extLst>
              <a:ext uri="{FF2B5EF4-FFF2-40B4-BE49-F238E27FC236}">
                <a16:creationId xmlns:a16="http://schemas.microsoft.com/office/drawing/2014/main" id="{D8D6A155-9FB9-6895-573E-1CD4653488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5357" y="2220537"/>
            <a:ext cx="30272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Architecture</a:t>
            </a:r>
            <a:b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Diagram</a:t>
            </a:r>
            <a:endParaRPr dirty="0"/>
          </a:p>
        </p:txBody>
      </p:sp>
      <p:grpSp>
        <p:nvGrpSpPr>
          <p:cNvPr id="534" name="Google Shape;534;p29">
            <a:extLst>
              <a:ext uri="{FF2B5EF4-FFF2-40B4-BE49-F238E27FC236}">
                <a16:creationId xmlns:a16="http://schemas.microsoft.com/office/drawing/2014/main" id="{14D8FCE6-450F-E09F-077A-D55BBBFEA5E6}"/>
              </a:ext>
            </a:extLst>
          </p:cNvPr>
          <p:cNvGrpSpPr/>
          <p:nvPr/>
        </p:nvGrpSpPr>
        <p:grpSpPr>
          <a:xfrm>
            <a:off x="0" y="2238744"/>
            <a:ext cx="548641" cy="505095"/>
            <a:chOff x="3940602" y="308034"/>
            <a:chExt cx="2116791" cy="3428999"/>
          </a:xfrm>
        </p:grpSpPr>
        <p:sp>
          <p:nvSpPr>
            <p:cNvPr id="535" name="Google Shape;535;p29">
              <a:extLst>
                <a:ext uri="{FF2B5EF4-FFF2-40B4-BE49-F238E27FC236}">
                  <a16:creationId xmlns:a16="http://schemas.microsoft.com/office/drawing/2014/main" id="{E261AF0C-6535-468C-9383-3F6B63DA68B2}"/>
                </a:ext>
              </a:extLst>
            </p:cNvPr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9">
              <a:extLst>
                <a:ext uri="{FF2B5EF4-FFF2-40B4-BE49-F238E27FC236}">
                  <a16:creationId xmlns:a16="http://schemas.microsoft.com/office/drawing/2014/main" id="{3BCCD74E-0F44-B249-DAF9-55E6BDBA7F23}"/>
                </a:ext>
              </a:extLst>
            </p:cNvPr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9">
              <a:extLst>
                <a:ext uri="{FF2B5EF4-FFF2-40B4-BE49-F238E27FC236}">
                  <a16:creationId xmlns:a16="http://schemas.microsoft.com/office/drawing/2014/main" id="{C114987A-260D-DA6B-BCF0-A6EB86FC7CF9}"/>
                </a:ext>
              </a:extLst>
            </p:cNvPr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29">
            <a:extLst>
              <a:ext uri="{FF2B5EF4-FFF2-40B4-BE49-F238E27FC236}">
                <a16:creationId xmlns:a16="http://schemas.microsoft.com/office/drawing/2014/main" id="{0F2B4E1F-4BD1-61E1-4EFF-D33494947907}"/>
              </a:ext>
            </a:extLst>
          </p:cNvPr>
          <p:cNvSpPr/>
          <p:nvPr/>
        </p:nvSpPr>
        <p:spPr>
          <a:xfrm flipH="1">
            <a:off x="8023253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9">
            <a:extLst>
              <a:ext uri="{FF2B5EF4-FFF2-40B4-BE49-F238E27FC236}">
                <a16:creationId xmlns:a16="http://schemas.microsoft.com/office/drawing/2014/main" id="{9D49BE03-FE70-C866-8D77-76CBA7122260}"/>
              </a:ext>
            </a:extLst>
          </p:cNvPr>
          <p:cNvSpPr/>
          <p:nvPr/>
        </p:nvSpPr>
        <p:spPr>
          <a:xfrm>
            <a:off x="4264358" y="293915"/>
            <a:ext cx="4507025" cy="451280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C4041366-F016-05E0-727F-43E6BE4D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56" y="209312"/>
            <a:ext cx="4507024" cy="453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25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9"/>
          <p:cNvSpPr txBox="1">
            <a:spLocks noGrp="1"/>
          </p:cNvSpPr>
          <p:nvPr>
            <p:ph type="title"/>
          </p:nvPr>
        </p:nvSpPr>
        <p:spPr>
          <a:xfrm>
            <a:off x="835357" y="2220537"/>
            <a:ext cx="30272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System</a:t>
            </a:r>
            <a:b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Diagram</a:t>
            </a:r>
            <a:endParaRPr dirty="0"/>
          </a:p>
        </p:txBody>
      </p:sp>
      <p:grpSp>
        <p:nvGrpSpPr>
          <p:cNvPr id="534" name="Google Shape;534;p29"/>
          <p:cNvGrpSpPr/>
          <p:nvPr/>
        </p:nvGrpSpPr>
        <p:grpSpPr>
          <a:xfrm>
            <a:off x="0" y="2238744"/>
            <a:ext cx="548641" cy="505095"/>
            <a:chOff x="3940602" y="308034"/>
            <a:chExt cx="2116791" cy="3428999"/>
          </a:xfrm>
        </p:grpSpPr>
        <p:sp>
          <p:nvSpPr>
            <p:cNvPr id="535" name="Google Shape;535;p29"/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29"/>
          <p:cNvSpPr/>
          <p:nvPr/>
        </p:nvSpPr>
        <p:spPr>
          <a:xfrm flipH="1">
            <a:off x="8023253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9"/>
          <p:cNvSpPr/>
          <p:nvPr/>
        </p:nvSpPr>
        <p:spPr>
          <a:xfrm>
            <a:off x="4264358" y="293915"/>
            <a:ext cx="4507025" cy="451280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EB73374C-16E0-7FF7-F219-1F94BC4D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55" y="293915"/>
            <a:ext cx="4507027" cy="4555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1">
          <a:extLst>
            <a:ext uri="{FF2B5EF4-FFF2-40B4-BE49-F238E27FC236}">
              <a16:creationId xmlns:a16="http://schemas.microsoft.com/office/drawing/2014/main" id="{33638C6B-DE8E-4BA2-B544-C936C669A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">
            <a:extLst>
              <a:ext uri="{FF2B5EF4-FFF2-40B4-BE49-F238E27FC236}">
                <a16:creationId xmlns:a16="http://schemas.microsoft.com/office/drawing/2014/main" id="{632A9A53-8878-6415-76E9-9140EC266B38}"/>
              </a:ext>
            </a:extLst>
          </p:cNvPr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9">
            <a:extLst>
              <a:ext uri="{FF2B5EF4-FFF2-40B4-BE49-F238E27FC236}">
                <a16:creationId xmlns:a16="http://schemas.microsoft.com/office/drawing/2014/main" id="{17F69993-7677-E9DF-4AC4-EBC668F4DB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5357" y="2220537"/>
            <a:ext cx="30272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Database</a:t>
            </a:r>
            <a:b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Diagram</a:t>
            </a:r>
            <a:endParaRPr dirty="0"/>
          </a:p>
        </p:txBody>
      </p:sp>
      <p:grpSp>
        <p:nvGrpSpPr>
          <p:cNvPr id="534" name="Google Shape;534;p29">
            <a:extLst>
              <a:ext uri="{FF2B5EF4-FFF2-40B4-BE49-F238E27FC236}">
                <a16:creationId xmlns:a16="http://schemas.microsoft.com/office/drawing/2014/main" id="{38F08DA2-0243-5996-EDD1-7EE3BDF5D49B}"/>
              </a:ext>
            </a:extLst>
          </p:cNvPr>
          <p:cNvGrpSpPr/>
          <p:nvPr/>
        </p:nvGrpSpPr>
        <p:grpSpPr>
          <a:xfrm>
            <a:off x="0" y="2238744"/>
            <a:ext cx="548641" cy="505095"/>
            <a:chOff x="3940602" y="308034"/>
            <a:chExt cx="2116791" cy="3428999"/>
          </a:xfrm>
        </p:grpSpPr>
        <p:sp>
          <p:nvSpPr>
            <p:cNvPr id="535" name="Google Shape;535;p29">
              <a:extLst>
                <a:ext uri="{FF2B5EF4-FFF2-40B4-BE49-F238E27FC236}">
                  <a16:creationId xmlns:a16="http://schemas.microsoft.com/office/drawing/2014/main" id="{8EFDE69F-F866-6D80-CABD-11BB9D6E37B6}"/>
                </a:ext>
              </a:extLst>
            </p:cNvPr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9">
              <a:extLst>
                <a:ext uri="{FF2B5EF4-FFF2-40B4-BE49-F238E27FC236}">
                  <a16:creationId xmlns:a16="http://schemas.microsoft.com/office/drawing/2014/main" id="{CF2F6B64-72B0-FB5D-D328-149CF507D4A0}"/>
                </a:ext>
              </a:extLst>
            </p:cNvPr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9">
              <a:extLst>
                <a:ext uri="{FF2B5EF4-FFF2-40B4-BE49-F238E27FC236}">
                  <a16:creationId xmlns:a16="http://schemas.microsoft.com/office/drawing/2014/main" id="{6C8C88D4-B66C-4A6B-069F-DE8D6DC09F45}"/>
                </a:ext>
              </a:extLst>
            </p:cNvPr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29">
            <a:extLst>
              <a:ext uri="{FF2B5EF4-FFF2-40B4-BE49-F238E27FC236}">
                <a16:creationId xmlns:a16="http://schemas.microsoft.com/office/drawing/2014/main" id="{32BF4563-D81E-99A4-DEFD-BFA10A0EC301}"/>
              </a:ext>
            </a:extLst>
          </p:cNvPr>
          <p:cNvSpPr/>
          <p:nvPr/>
        </p:nvSpPr>
        <p:spPr>
          <a:xfrm flipH="1">
            <a:off x="8023253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9">
            <a:extLst>
              <a:ext uri="{FF2B5EF4-FFF2-40B4-BE49-F238E27FC236}">
                <a16:creationId xmlns:a16="http://schemas.microsoft.com/office/drawing/2014/main" id="{0B2BD25A-5E54-EA9B-9835-D9E3EF47C8E4}"/>
              </a:ext>
            </a:extLst>
          </p:cNvPr>
          <p:cNvSpPr/>
          <p:nvPr/>
        </p:nvSpPr>
        <p:spPr>
          <a:xfrm>
            <a:off x="4264358" y="293915"/>
            <a:ext cx="4507025" cy="451280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29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2C9BE8C1-2A5C-ACD2-D10B-51638076EA02}"/>
              </a:ext>
            </a:extLst>
          </p:cNvPr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411249" y="296539"/>
            <a:ext cx="4160644" cy="4510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177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1">
          <a:extLst>
            <a:ext uri="{FF2B5EF4-FFF2-40B4-BE49-F238E27FC236}">
              <a16:creationId xmlns:a16="http://schemas.microsoft.com/office/drawing/2014/main" id="{0AE61120-77C1-A620-9FF9-4EC23C0BF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">
            <a:extLst>
              <a:ext uri="{FF2B5EF4-FFF2-40B4-BE49-F238E27FC236}">
                <a16:creationId xmlns:a16="http://schemas.microsoft.com/office/drawing/2014/main" id="{9DB921E2-F05D-B2C8-6393-8FAA3DE0D4D4}"/>
              </a:ext>
            </a:extLst>
          </p:cNvPr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9">
            <a:extLst>
              <a:ext uri="{FF2B5EF4-FFF2-40B4-BE49-F238E27FC236}">
                <a16:creationId xmlns:a16="http://schemas.microsoft.com/office/drawing/2014/main" id="{1BB9C8E6-C436-B5DF-8CAB-F088D141C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5357" y="2220537"/>
            <a:ext cx="3027251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Play"/>
              <a:buNone/>
            </a:pPr>
            <a:r>
              <a:rPr lang="en" sz="4100" dirty="0"/>
              <a:t>Class</a:t>
            </a:r>
            <a:b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</a:br>
            <a:r>
              <a:rPr lang="en" sz="4100" dirty="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Diagram</a:t>
            </a:r>
            <a:endParaRPr dirty="0"/>
          </a:p>
        </p:txBody>
      </p:sp>
      <p:grpSp>
        <p:nvGrpSpPr>
          <p:cNvPr id="534" name="Google Shape;534;p29">
            <a:extLst>
              <a:ext uri="{FF2B5EF4-FFF2-40B4-BE49-F238E27FC236}">
                <a16:creationId xmlns:a16="http://schemas.microsoft.com/office/drawing/2014/main" id="{018C4222-0169-2C57-DA9A-F46F9CC79882}"/>
              </a:ext>
            </a:extLst>
          </p:cNvPr>
          <p:cNvGrpSpPr/>
          <p:nvPr/>
        </p:nvGrpSpPr>
        <p:grpSpPr>
          <a:xfrm>
            <a:off x="0" y="2238744"/>
            <a:ext cx="548641" cy="505095"/>
            <a:chOff x="3940602" y="308034"/>
            <a:chExt cx="2116791" cy="3428999"/>
          </a:xfrm>
        </p:grpSpPr>
        <p:sp>
          <p:nvSpPr>
            <p:cNvPr id="535" name="Google Shape;535;p29">
              <a:extLst>
                <a:ext uri="{FF2B5EF4-FFF2-40B4-BE49-F238E27FC236}">
                  <a16:creationId xmlns:a16="http://schemas.microsoft.com/office/drawing/2014/main" id="{1B1B1554-EDD5-F7DA-DD58-5A2D3828234E}"/>
                </a:ext>
              </a:extLst>
            </p:cNvPr>
            <p:cNvSpPr/>
            <p:nvPr/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29">
              <a:extLst>
                <a:ext uri="{FF2B5EF4-FFF2-40B4-BE49-F238E27FC236}">
                  <a16:creationId xmlns:a16="http://schemas.microsoft.com/office/drawing/2014/main" id="{774A394A-3CCA-2A34-7199-F59C4BD25C6E}"/>
                </a:ext>
              </a:extLst>
            </p:cNvPr>
            <p:cNvSpPr/>
            <p:nvPr/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29">
              <a:extLst>
                <a:ext uri="{FF2B5EF4-FFF2-40B4-BE49-F238E27FC236}">
                  <a16:creationId xmlns:a16="http://schemas.microsoft.com/office/drawing/2014/main" id="{9676B850-69D2-FB00-0ECD-AC2CCA7E4CE2}"/>
                </a:ext>
              </a:extLst>
            </p:cNvPr>
            <p:cNvSpPr/>
            <p:nvPr/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8" name="Google Shape;538;p29">
            <a:extLst>
              <a:ext uri="{FF2B5EF4-FFF2-40B4-BE49-F238E27FC236}">
                <a16:creationId xmlns:a16="http://schemas.microsoft.com/office/drawing/2014/main" id="{361DE816-7472-CE3A-C416-23337BC25A13}"/>
              </a:ext>
            </a:extLst>
          </p:cNvPr>
          <p:cNvSpPr/>
          <p:nvPr/>
        </p:nvSpPr>
        <p:spPr>
          <a:xfrm flipH="1">
            <a:off x="8023253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9">
            <a:extLst>
              <a:ext uri="{FF2B5EF4-FFF2-40B4-BE49-F238E27FC236}">
                <a16:creationId xmlns:a16="http://schemas.microsoft.com/office/drawing/2014/main" id="{501F5EF4-07E1-6F4B-C6DE-AB0230308E82}"/>
              </a:ext>
            </a:extLst>
          </p:cNvPr>
          <p:cNvSpPr/>
          <p:nvPr/>
        </p:nvSpPr>
        <p:spPr>
          <a:xfrm>
            <a:off x="4264358" y="293915"/>
            <a:ext cx="4507025" cy="451280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D3E74894-DF73-AB45-9122-F45A3F2E6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355" y="293915"/>
            <a:ext cx="4507027" cy="451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48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30" descr="A close-up of a hexagonal structur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" y="8"/>
            <a:ext cx="9143985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E8E8E8">
                  <a:alpha val="67843"/>
                </a:srgbClr>
              </a:gs>
              <a:gs pos="10000">
                <a:srgbClr val="E8E8E8">
                  <a:alpha val="67843"/>
                </a:srgbClr>
              </a:gs>
              <a:gs pos="85000">
                <a:srgbClr val="E8E8E8">
                  <a:alpha val="96862"/>
                </a:srgbClr>
              </a:gs>
              <a:gs pos="100000">
                <a:srgbClr val="E8E8E8">
                  <a:alpha val="9686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lay"/>
              <a:buNone/>
            </a:pPr>
            <a:r>
              <a:rPr lang="en"/>
              <a:t>Database Design Model (in words)</a:t>
            </a:r>
            <a:endParaRPr/>
          </a:p>
        </p:txBody>
      </p:sp>
      <p:grpSp>
        <p:nvGrpSpPr>
          <p:cNvPr id="548" name="Google Shape;548;p30"/>
          <p:cNvGrpSpPr/>
          <p:nvPr/>
        </p:nvGrpSpPr>
        <p:grpSpPr>
          <a:xfrm>
            <a:off x="628650" y="1398984"/>
            <a:ext cx="7886700" cy="3203972"/>
            <a:chOff x="0" y="39687"/>
            <a:chExt cx="10515600" cy="4271963"/>
          </a:xfrm>
        </p:grpSpPr>
        <p:sp>
          <p:nvSpPr>
            <p:cNvPr id="549" name="Google Shape;549;p30"/>
            <p:cNvSpPr/>
            <p:nvPr/>
          </p:nvSpPr>
          <p:spPr>
            <a:xfrm>
              <a:off x="0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EC8154"/>
                </a:gs>
                <a:gs pos="50000">
                  <a:srgbClr val="F16E27"/>
                </a:gs>
                <a:gs pos="100000">
                  <a:srgbClr val="DF5D1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 txBox="1"/>
            <p:nvPr/>
          </p:nvSpPr>
          <p:spPr>
            <a:xfrm>
              <a:off x="0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Relationships</a:t>
              </a: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ReferralPosts (as poster)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ReferralRequests (as requester)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CompanyVerifications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Messages (as sender)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Conversations (as sender)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User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Conversations (as recipient)</a:t>
              </a:r>
              <a:endParaRPr sz="1100"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3614737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DDB84A"/>
                </a:gs>
                <a:gs pos="50000">
                  <a:srgbClr val="DEB312"/>
                </a:gs>
                <a:gs pos="100000">
                  <a:srgbClr val="CBA20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 txBox="1"/>
            <p:nvPr/>
          </p:nvSpPr>
          <p:spPr>
            <a:xfrm>
              <a:off x="3614737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ReferralPost Relationships</a:t>
              </a: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ReferralPost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 (poster)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ReferralPost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CompanyVerification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ReferralPost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ReferralRequests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ReferralRequest Relationships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ReferralRequest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 (requester)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ReferralRequest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ReferralPost</a:t>
              </a: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7229475" y="39687"/>
              <a:ext cx="3286125" cy="1971675"/>
            </a:xfrm>
            <a:prstGeom prst="rect">
              <a:avLst/>
            </a:prstGeom>
            <a:gradFill>
              <a:gsLst>
                <a:gs pos="0">
                  <a:srgbClr val="99BA4A"/>
                </a:gs>
                <a:gs pos="50000">
                  <a:srgbClr val="8FB614"/>
                </a:gs>
                <a:gs pos="100000">
                  <a:srgbClr val="81A70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 txBox="1"/>
            <p:nvPr/>
          </p:nvSpPr>
          <p:spPr>
            <a:xfrm>
              <a:off x="7229475" y="39687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CompanyVerification Relationships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8900" marR="0" lvl="1" indent="-825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CompanyVerification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CompanyVerification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ReferralPosts (with restrict_with_error)</a:t>
              </a:r>
              <a:endParaRPr sz="1100"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1807368" y="2339975"/>
              <a:ext cx="3286125" cy="1971675"/>
            </a:xfrm>
            <a:prstGeom prst="rect">
              <a:avLst/>
            </a:prstGeom>
            <a:gradFill>
              <a:gsLst>
                <a:gs pos="0">
                  <a:srgbClr val="5A984A"/>
                </a:gs>
                <a:gs pos="50000">
                  <a:srgbClr val="3A9014"/>
                </a:gs>
                <a:gs pos="100000">
                  <a:srgbClr val="32840C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 txBox="1"/>
            <p:nvPr/>
          </p:nvSpPr>
          <p:spPr>
            <a:xfrm>
              <a:off x="1807368" y="2339975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Conversation Relationships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8900" marR="0" lvl="1" indent="-825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Conversation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 (as sender) 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Conversation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 (as recipient)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Conversation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one-to-many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Messages</a:t>
              </a:r>
              <a:endParaRPr sz="1100"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422106" y="2339975"/>
              <a:ext cx="3286125" cy="1971675"/>
            </a:xfrm>
            <a:prstGeom prst="rect">
              <a:avLst/>
            </a:prstGeom>
            <a:gradFill>
              <a:gsLst>
                <a:gs pos="0">
                  <a:srgbClr val="497B4D"/>
                </a:gs>
                <a:gs pos="50000">
                  <a:srgbClr val="126D20"/>
                </a:gs>
                <a:gs pos="100000">
                  <a:srgbClr val="0C631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 txBox="1"/>
            <p:nvPr/>
          </p:nvSpPr>
          <p:spPr>
            <a:xfrm>
              <a:off x="5422106" y="2339975"/>
              <a:ext cx="3286125" cy="19716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25" tIns="45725" rIns="45725" bIns="457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Arial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 Relationships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88900" marR="0" lvl="1" indent="-825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Conversation</a:t>
              </a:r>
              <a:endParaRPr sz="1100"/>
            </a:p>
            <a:p>
              <a:pPr marL="88900" marR="0" lvl="1" indent="-82550" algn="l" rtl="0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lt1"/>
                </a:buClr>
                <a:buSzPts val="900"/>
                <a:buFont typeface="Arial"/>
                <a:buChar char="•"/>
              </a:pP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Message </a:t>
              </a:r>
              <a:r>
                <a:rPr lang="en" sz="9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belongs-to</a:t>
              </a:r>
              <a:r>
                <a:rPr lang="en"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User</a:t>
              </a:r>
              <a:endParaRPr sz="11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1476</Words>
  <Application>Microsoft Office PowerPoint</Application>
  <PresentationFormat>On-screen Show (16:9)</PresentationFormat>
  <Paragraphs>183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Arial</vt:lpstr>
      <vt:lpstr>Play</vt:lpstr>
      <vt:lpstr>Simple Light</vt:lpstr>
      <vt:lpstr>Office Theme</vt:lpstr>
      <vt:lpstr>LinkedOut</vt:lpstr>
      <vt:lpstr>The Application – Who &amp; What</vt:lpstr>
      <vt:lpstr>The Application – Who &amp; What</vt:lpstr>
      <vt:lpstr>System Design – Key Component</vt:lpstr>
      <vt:lpstr>Architecture Diagram</vt:lpstr>
      <vt:lpstr>System Diagram</vt:lpstr>
      <vt:lpstr>Database Diagram</vt:lpstr>
      <vt:lpstr>Class Diagram</vt:lpstr>
      <vt:lpstr>Database Design Model (in words)</vt:lpstr>
      <vt:lpstr>Framework and Tool Used</vt:lpstr>
      <vt:lpstr>Design Pattern Used</vt:lpstr>
      <vt:lpstr>System Design – Major Design Choices &amp; Justification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UI/UX Design - Design Principles Applied</vt:lpstr>
      <vt:lpstr>AI Tool Usage</vt:lpstr>
      <vt:lpstr>Challenges &amp; Lessons Learned</vt:lpstr>
      <vt:lpstr>Future Plans &amp; Opportunities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Liu, David</cp:lastModifiedBy>
  <cp:revision>4</cp:revision>
  <dcterms:modified xsi:type="dcterms:W3CDTF">2025-12-03T21:12:19Z</dcterms:modified>
</cp:coreProperties>
</file>